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70" r:id="rId3"/>
    <p:sldId id="275" r:id="rId4"/>
    <p:sldId id="276" r:id="rId5"/>
    <p:sldId id="277" r:id="rId6"/>
    <p:sldId id="278" r:id="rId7"/>
    <p:sldId id="281" r:id="rId8"/>
    <p:sldId id="279" r:id="rId9"/>
    <p:sldId id="280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4" r:id="rId22"/>
    <p:sldId id="296" r:id="rId23"/>
    <p:sldId id="305" r:id="rId24"/>
    <p:sldId id="31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FFCC"/>
    <a:srgbClr val="0099FF"/>
    <a:srgbClr val="FFFF00"/>
    <a:srgbClr val="660066"/>
    <a:srgbClr val="339933"/>
    <a:srgbClr val="CCE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711" autoAdjust="0"/>
  </p:normalViewPr>
  <p:slideViewPr>
    <p:cSldViewPr snapToGrid="0"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5318-0C66-49A0-BBB3-93B7CC10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9C10-AA3D-4FA2-9D6E-0CAD328F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D0CC0-8C7E-4633-B3D6-D12EA19C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1C54-EBAC-4666-B2EB-532AEF49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598D-A019-4768-B8BC-7FF2C57B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DDF3-8EDC-475E-B9E8-9667AE05F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A54E-A7FE-4DBE-BB2B-FA34A5B27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38B7-9F5F-44E1-80F5-C740BEA87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D916-436A-4BBF-B6BC-4F88F35AC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109-0F4D-416B-BB4B-57462732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EBDC-79DC-41E8-9636-7D01253E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DE58D86A-9AC6-4CD4-B195-EE6F2EA38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4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82" y="136842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Complexometric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Titrations 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49117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5.)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pH Limitation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By adjusting the pH of an EDTA titration: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one type of metal ion (e.g. Fe</a:t>
            </a:r>
            <a:r>
              <a:rPr lang="en-US" sz="1400" b="0" baseline="30000" dirty="0">
                <a:solidFill>
                  <a:srgbClr val="002060"/>
                </a:solidFill>
              </a:rPr>
              <a:t>3+</a:t>
            </a:r>
            <a:r>
              <a:rPr lang="en-US" sz="1400" b="0" dirty="0">
                <a:solidFill>
                  <a:srgbClr val="002060"/>
                </a:solidFill>
              </a:rPr>
              <a:t>) can be titrated without </a:t>
            </a:r>
            <a:r>
              <a:rPr lang="en-US" sz="1400" dirty="0">
                <a:solidFill>
                  <a:srgbClr val="FF0000"/>
                </a:solidFill>
              </a:rPr>
              <a:t>interference</a:t>
            </a:r>
            <a:r>
              <a:rPr lang="en-US" sz="1400" b="0" dirty="0">
                <a:solidFill>
                  <a:srgbClr val="002060"/>
                </a:solidFill>
              </a:rPr>
              <a:t> from others (e.g. Ca</a:t>
            </a:r>
            <a:r>
              <a:rPr lang="en-US" sz="1400" b="0" baseline="30000" dirty="0">
                <a:solidFill>
                  <a:srgbClr val="002060"/>
                </a:solidFill>
              </a:rPr>
              <a:t>2+</a:t>
            </a:r>
            <a:r>
              <a:rPr lang="en-US" sz="1400" b="0" dirty="0">
                <a:solidFill>
                  <a:srgbClr val="002060"/>
                </a:solidFill>
              </a:rPr>
              <a:t>)</a:t>
            </a:r>
            <a:endParaRPr lang="en-US" sz="1200" b="0" dirty="0">
              <a:solidFill>
                <a:srgbClr val="002060"/>
              </a:solidFill>
            </a:endParaRPr>
          </a:p>
        </p:txBody>
      </p:sp>
      <p:pic>
        <p:nvPicPr>
          <p:cNvPr id="28676" name="Picture 6" descr="edte1"/>
          <p:cNvPicPr>
            <a:picLocks noChangeAspect="1" noChangeArrowheads="1"/>
          </p:cNvPicPr>
          <p:nvPr/>
        </p:nvPicPr>
        <p:blipFill>
          <a:blip r:embed="rId2"/>
          <a:srcRect r="3458"/>
          <a:stretch>
            <a:fillRect/>
          </a:stretch>
        </p:blipFill>
        <p:spPr bwMode="auto">
          <a:xfrm>
            <a:off x="4995863" y="971550"/>
            <a:ext cx="406876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223000" y="990600"/>
            <a:ext cx="2473325" cy="581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CC3300"/>
                </a:solidFill>
              </a:rPr>
              <a:t>Minimum pH for Effective Titration of Metal Ions 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5680075" y="1893888"/>
            <a:ext cx="355600" cy="17145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8679" name="Oval 9"/>
          <p:cNvSpPr>
            <a:spLocks noChangeArrowheads="1"/>
          </p:cNvSpPr>
          <p:nvPr/>
        </p:nvSpPr>
        <p:spPr bwMode="auto">
          <a:xfrm>
            <a:off x="7251700" y="5305425"/>
            <a:ext cx="355600" cy="17145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28680" name="Picture 10" descr="edt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4168775"/>
            <a:ext cx="34559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11"/>
          <p:cNvSpPr>
            <a:spLocks noChangeShapeType="1"/>
          </p:cNvSpPr>
          <p:nvPr/>
        </p:nvSpPr>
        <p:spPr bwMode="auto">
          <a:xfrm flipV="1">
            <a:off x="4013200" y="5400675"/>
            <a:ext cx="3162300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8682" name="AutoShape 12"/>
          <p:cNvSpPr>
            <a:spLocks/>
          </p:cNvSpPr>
          <p:nvPr/>
        </p:nvSpPr>
        <p:spPr bwMode="auto">
          <a:xfrm>
            <a:off x="3763963" y="4538663"/>
            <a:ext cx="206375" cy="1808162"/>
          </a:xfrm>
          <a:prstGeom prst="rightBrace">
            <a:avLst>
              <a:gd name="adj1" fmla="val 730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edte14"/>
          <p:cNvPicPr>
            <a:picLocks noChangeAspect="1" noChangeArrowheads="1"/>
          </p:cNvPicPr>
          <p:nvPr/>
        </p:nvPicPr>
        <p:blipFill>
          <a:blip r:embed="rId3"/>
          <a:srcRect r="4451"/>
          <a:stretch>
            <a:fillRect/>
          </a:stretch>
        </p:blipFill>
        <p:spPr bwMode="auto">
          <a:xfrm>
            <a:off x="5738813" y="3413125"/>
            <a:ext cx="3309937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1.)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Titration Curve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The titration of a metal ion with EDTA is similar to the titration of a strong acid (M</a:t>
            </a:r>
            <a:r>
              <a:rPr lang="en-US" sz="1600" b="0" baseline="30000" dirty="0"/>
              <a:t>+</a:t>
            </a:r>
            <a:r>
              <a:rPr lang="en-US" sz="1600" b="0" dirty="0"/>
              <a:t>) with a weak base (EDTA)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The Titration Curve has three distinct regions: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rgbClr val="FF0000"/>
                </a:solidFill>
              </a:rPr>
              <a:t>Before</a:t>
            </a:r>
            <a:r>
              <a:rPr lang="en-US" sz="1400" dirty="0">
                <a:solidFill>
                  <a:schemeClr val="accent2"/>
                </a:solidFill>
              </a:rPr>
              <a:t> the equivalence point (</a:t>
            </a:r>
            <a:r>
              <a:rPr lang="en-US" sz="1400" dirty="0">
                <a:solidFill>
                  <a:srgbClr val="FF0000"/>
                </a:solidFill>
              </a:rPr>
              <a:t>excess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M</a:t>
            </a:r>
            <a:r>
              <a:rPr lang="en-US" sz="1400" baseline="30000" dirty="0" err="1">
                <a:solidFill>
                  <a:schemeClr val="accent2"/>
                </a:solidFill>
              </a:rPr>
              <a:t>n</a:t>
            </a:r>
            <a:r>
              <a:rPr lang="en-US" sz="1400" baseline="30000" dirty="0">
                <a:solidFill>
                  <a:schemeClr val="accent2"/>
                </a:solidFill>
              </a:rPr>
              <a:t>+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endParaRPr lang="en-US" sz="1400" dirty="0">
              <a:solidFill>
                <a:schemeClr val="accent2"/>
              </a:solidFill>
            </a:endParaRP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At the </a:t>
            </a:r>
            <a:r>
              <a:rPr lang="en-US" sz="1400" dirty="0">
                <a:solidFill>
                  <a:srgbClr val="FF0000"/>
                </a:solidFill>
              </a:rPr>
              <a:t>equivalence point  </a:t>
            </a:r>
            <a:r>
              <a:rPr lang="en-US" sz="1400" dirty="0">
                <a:solidFill>
                  <a:schemeClr val="accent2"/>
                </a:solidFill>
              </a:rPr>
              <a:t>[EDTA]</a:t>
            </a:r>
            <a:r>
              <a:rPr lang="en-US" sz="1400" dirty="0">
                <a:solidFill>
                  <a:srgbClr val="FF0000"/>
                </a:solidFill>
              </a:rPr>
              <a:t>=</a:t>
            </a:r>
            <a:r>
              <a:rPr lang="en-US" sz="1400" dirty="0">
                <a:solidFill>
                  <a:schemeClr val="accent2"/>
                </a:solidFill>
              </a:rPr>
              <a:t>[</a:t>
            </a:r>
            <a:r>
              <a:rPr lang="en-US" sz="1400" dirty="0" err="1">
                <a:solidFill>
                  <a:schemeClr val="accent2"/>
                </a:solidFill>
              </a:rPr>
              <a:t>M</a:t>
            </a:r>
            <a:r>
              <a:rPr lang="en-US" sz="1400" baseline="30000" dirty="0" err="1">
                <a:solidFill>
                  <a:schemeClr val="accent2"/>
                </a:solidFill>
              </a:rPr>
              <a:t>n</a:t>
            </a:r>
            <a:r>
              <a:rPr lang="en-US" sz="1400" baseline="30000" dirty="0">
                <a:solidFill>
                  <a:schemeClr val="accent2"/>
                </a:solidFill>
              </a:rPr>
              <a:t>+</a:t>
            </a:r>
            <a:r>
              <a:rPr lang="en-US" sz="1400" dirty="0">
                <a:solidFill>
                  <a:schemeClr val="accent2"/>
                </a:solidFill>
              </a:rPr>
              <a:t>]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endParaRPr lang="en-US" sz="1400" dirty="0">
              <a:solidFill>
                <a:schemeClr val="accent2"/>
              </a:solidFill>
            </a:endParaRP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rgbClr val="FF0000"/>
                </a:solidFill>
              </a:rPr>
              <a:t>After</a:t>
            </a:r>
            <a:r>
              <a:rPr lang="en-US" sz="1400" dirty="0">
                <a:solidFill>
                  <a:schemeClr val="accent2"/>
                </a:solidFill>
              </a:rPr>
              <a:t> the equivalence point (</a:t>
            </a:r>
            <a:r>
              <a:rPr lang="en-US" sz="1400" dirty="0">
                <a:solidFill>
                  <a:srgbClr val="FF0000"/>
                </a:solidFill>
              </a:rPr>
              <a:t>excess</a:t>
            </a:r>
            <a:r>
              <a:rPr lang="en-US" sz="1400" dirty="0">
                <a:solidFill>
                  <a:schemeClr val="accent2"/>
                </a:solidFill>
              </a:rPr>
              <a:t> EDTA)</a:t>
            </a:r>
          </a:p>
        </p:txBody>
      </p:sp>
      <p:pic>
        <p:nvPicPr>
          <p:cNvPr id="5127" name="Picture 7" descr="reaction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9888" y="3008313"/>
            <a:ext cx="40687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6026150" y="3017838"/>
          <a:ext cx="1495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5" imgW="812520" imgH="279360" progId="Equation.3">
                  <p:embed/>
                </p:oleObj>
              </mc:Choice>
              <mc:Fallback>
                <p:oleObj name="Equation" r:id="rId5" imgW="81252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017838"/>
                        <a:ext cx="1495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2735263" y="5581650"/>
          <a:ext cx="2057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7" imgW="1117440" imgH="228600" progId="Equation.3">
                  <p:embed/>
                </p:oleObj>
              </mc:Choice>
              <mc:Fallback>
                <p:oleObj name="Equation" r:id="rId7" imgW="11174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5581650"/>
                        <a:ext cx="20574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63" name="Oval 19"/>
          <p:cNvSpPr>
            <a:spLocks noChangeArrowheads="1"/>
          </p:cNvSpPr>
          <p:nvPr/>
        </p:nvSpPr>
        <p:spPr bwMode="auto">
          <a:xfrm>
            <a:off x="5113495" y="5508625"/>
            <a:ext cx="977900" cy="538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6148" name="Picture 7" descr="edte12"/>
          <p:cNvPicPr>
            <a:picLocks noChangeAspect="1" noChangeArrowheads="1"/>
          </p:cNvPicPr>
          <p:nvPr/>
        </p:nvPicPr>
        <p:blipFill>
          <a:blip r:embed="rId3"/>
          <a:srcRect l="35619" r="15967" b="69363"/>
          <a:stretch>
            <a:fillRect/>
          </a:stretch>
        </p:blipFill>
        <p:spPr bwMode="auto">
          <a:xfrm>
            <a:off x="2378075" y="3214688"/>
            <a:ext cx="36052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2.)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Example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What is the value of </a:t>
            </a:r>
            <a:r>
              <a:rPr lang="en-US" sz="1600" b="0" dirty="0">
                <a:solidFill>
                  <a:srgbClr val="0066FF"/>
                </a:solidFill>
              </a:rPr>
              <a:t>[</a:t>
            </a:r>
            <a:r>
              <a:rPr lang="en-US" sz="1600" b="0" dirty="0" err="1">
                <a:solidFill>
                  <a:srgbClr val="0066FF"/>
                </a:solidFill>
              </a:rPr>
              <a:t>M</a:t>
            </a:r>
            <a:r>
              <a:rPr lang="en-US" sz="1600" b="0" baseline="30000" dirty="0" err="1">
                <a:solidFill>
                  <a:srgbClr val="0066FF"/>
                </a:solidFill>
              </a:rPr>
              <a:t>n</a:t>
            </a:r>
            <a:r>
              <a:rPr lang="en-US" sz="1600" b="0" baseline="30000" dirty="0">
                <a:solidFill>
                  <a:srgbClr val="0066FF"/>
                </a:solidFill>
              </a:rPr>
              <a:t>+</a:t>
            </a:r>
            <a:r>
              <a:rPr lang="en-US" sz="1600" b="0" dirty="0">
                <a:solidFill>
                  <a:srgbClr val="0066FF"/>
                </a:solidFill>
              </a:rPr>
              <a:t>] </a:t>
            </a:r>
            <a:r>
              <a:rPr lang="en-US" sz="1600" b="0" dirty="0"/>
              <a:t>and </a:t>
            </a:r>
            <a:r>
              <a:rPr lang="en-US" sz="1600" b="0" dirty="0" err="1">
                <a:solidFill>
                  <a:srgbClr val="0066FF"/>
                </a:solidFill>
              </a:rPr>
              <a:t>pM</a:t>
            </a:r>
            <a:r>
              <a:rPr lang="en-US" sz="1600" b="0" dirty="0"/>
              <a:t> for 50.0 ml of a 0.05 M </a:t>
            </a:r>
            <a:r>
              <a:rPr lang="en-US" sz="1600" b="0" dirty="0">
                <a:solidFill>
                  <a:srgbClr val="FF0000"/>
                </a:solidFill>
              </a:rPr>
              <a:t>Mg</a:t>
            </a:r>
            <a:r>
              <a:rPr lang="en-US" sz="1600" b="0" baseline="30000" dirty="0">
                <a:solidFill>
                  <a:srgbClr val="FF0000"/>
                </a:solidFill>
              </a:rPr>
              <a:t>2+</a:t>
            </a:r>
            <a:r>
              <a:rPr lang="en-US" sz="1600" b="0" dirty="0">
                <a:solidFill>
                  <a:srgbClr val="FF0000"/>
                </a:solidFill>
              </a:rPr>
              <a:t> </a:t>
            </a:r>
            <a:r>
              <a:rPr lang="en-US" sz="1600" b="0" dirty="0"/>
              <a:t>solution buffered at </a:t>
            </a:r>
            <a:r>
              <a:rPr lang="en-US" sz="1600" b="0" dirty="0">
                <a:solidFill>
                  <a:srgbClr val="FF0000"/>
                </a:solidFill>
              </a:rPr>
              <a:t>pH 10.0 </a:t>
            </a:r>
            <a:r>
              <a:rPr lang="en-US" sz="1600" b="0" dirty="0"/>
              <a:t>and titrated with </a:t>
            </a:r>
            <a:r>
              <a:rPr lang="en-US" sz="1600" b="0" dirty="0">
                <a:solidFill>
                  <a:srgbClr val="FF0000"/>
                </a:solidFill>
              </a:rPr>
              <a:t>0.05 M EDTA </a:t>
            </a:r>
            <a:r>
              <a:rPr lang="en-US" sz="1600" b="0" dirty="0"/>
              <a:t>when (a) 5.0 </a:t>
            </a:r>
            <a:r>
              <a:rPr lang="en-US" sz="1600" b="0" dirty="0" err="1"/>
              <a:t>mL</a:t>
            </a:r>
            <a:r>
              <a:rPr lang="en-US" sz="1600" b="0" dirty="0"/>
              <a:t>, (b) 50.0 </a:t>
            </a:r>
            <a:r>
              <a:rPr lang="en-US" sz="1600" b="0" dirty="0" err="1"/>
              <a:t>mL</a:t>
            </a:r>
            <a:r>
              <a:rPr lang="en-US" sz="1600" b="0" dirty="0"/>
              <a:t> and (c) 51.0 </a:t>
            </a:r>
            <a:r>
              <a:rPr lang="en-US" sz="1600" b="0" dirty="0" err="1"/>
              <a:t>mL</a:t>
            </a:r>
            <a:r>
              <a:rPr lang="en-US" sz="1600" b="0" dirty="0"/>
              <a:t> EDTA is added?</a:t>
            </a:r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2260600" y="4371975"/>
            <a:ext cx="1473200" cy="2587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1353" name="Text Box 9"/>
          <p:cNvSpPr txBox="1">
            <a:spLocks noChangeArrowheads="1"/>
          </p:cNvSpPr>
          <p:nvPr/>
        </p:nvSpPr>
        <p:spPr bwMode="auto">
          <a:xfrm>
            <a:off x="0" y="3490913"/>
            <a:ext cx="216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>
                <a:solidFill>
                  <a:srgbClr val="CC3300"/>
                </a:solidFill>
              </a:rPr>
              <a:t>K</a:t>
            </a:r>
            <a:r>
              <a:rPr lang="en-US" sz="1600" b="0" baseline="-25000">
                <a:solidFill>
                  <a:srgbClr val="CC3300"/>
                </a:solidFill>
              </a:rPr>
              <a:t>f </a:t>
            </a:r>
            <a:r>
              <a:rPr lang="en-US" sz="1600" b="0">
                <a:solidFill>
                  <a:srgbClr val="CC3300"/>
                </a:solidFill>
              </a:rPr>
              <a:t>= 10</a:t>
            </a:r>
            <a:r>
              <a:rPr lang="en-US" sz="1600" b="0" baseline="30000">
                <a:solidFill>
                  <a:srgbClr val="CC3300"/>
                </a:solidFill>
              </a:rPr>
              <a:t>8.79</a:t>
            </a:r>
            <a:r>
              <a:rPr lang="en-US" sz="1600" b="0">
                <a:solidFill>
                  <a:srgbClr val="CC3300"/>
                </a:solidFill>
              </a:rPr>
              <a:t> = 6.2x10</a:t>
            </a:r>
            <a:r>
              <a:rPr lang="en-US" sz="1600" b="0" baseline="30000">
                <a:solidFill>
                  <a:srgbClr val="CC3300"/>
                </a:solidFill>
              </a:rPr>
              <a:t>8</a:t>
            </a:r>
          </a:p>
        </p:txBody>
      </p:sp>
      <p:pic>
        <p:nvPicPr>
          <p:cNvPr id="6153" name="Picture 10" descr="edte11"/>
          <p:cNvPicPr>
            <a:picLocks noChangeAspect="1" noChangeArrowheads="1"/>
          </p:cNvPicPr>
          <p:nvPr/>
        </p:nvPicPr>
        <p:blipFill>
          <a:blip r:embed="rId4"/>
          <a:srcRect b="23404"/>
          <a:stretch>
            <a:fillRect/>
          </a:stretch>
        </p:blipFill>
        <p:spPr bwMode="auto">
          <a:xfrm>
            <a:off x="6326188" y="3078163"/>
            <a:ext cx="23368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5" name="Rectangle 11"/>
          <p:cNvSpPr>
            <a:spLocks noChangeArrowheads="1"/>
          </p:cNvSpPr>
          <p:nvPr/>
        </p:nvSpPr>
        <p:spPr bwMode="auto">
          <a:xfrm>
            <a:off x="6370638" y="5289550"/>
            <a:ext cx="1881187" cy="2587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36513" y="3930650"/>
            <a:ext cx="219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CC3300"/>
                </a:solidFill>
                <a:latin typeface="Symbol" pitchFamily="18" charset="2"/>
              </a:rPr>
              <a:t>a</a:t>
            </a:r>
            <a:r>
              <a:rPr lang="en-US" sz="1600" b="0" baseline="-25000">
                <a:solidFill>
                  <a:srgbClr val="CC3300"/>
                </a:solidFill>
              </a:rPr>
              <a:t>Y4-</a:t>
            </a:r>
            <a:r>
              <a:rPr lang="en-US" sz="1600" b="0">
                <a:solidFill>
                  <a:srgbClr val="CC3300"/>
                </a:solidFill>
              </a:rPr>
              <a:t> at pH 10.0 = 0.30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48598"/>
              </p:ext>
            </p:extLst>
          </p:nvPr>
        </p:nvGraphicFramePr>
        <p:xfrm>
          <a:off x="803275" y="5632450"/>
          <a:ext cx="5143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3555720" imgH="228600" progId="Equation.3">
                  <p:embed/>
                </p:oleObj>
              </mc:Choice>
              <mc:Fallback>
                <p:oleObj name="Equation" r:id="rId5" imgW="355572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632450"/>
                        <a:ext cx="51435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8" name="Text Box 14"/>
          <p:cNvSpPr txBox="1">
            <a:spLocks noChangeArrowheads="1"/>
          </p:cNvSpPr>
          <p:nvPr/>
        </p:nvSpPr>
        <p:spPr bwMode="auto">
          <a:xfrm>
            <a:off x="246063" y="5143500"/>
            <a:ext cx="453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</a:rPr>
              <a:t>mL</a:t>
            </a:r>
            <a:r>
              <a:rPr lang="en-US" sz="1600" b="0" dirty="0">
                <a:solidFill>
                  <a:srgbClr val="FF0000"/>
                </a:solidFill>
              </a:rPr>
              <a:t> EDTA </a:t>
            </a:r>
            <a:r>
              <a:rPr lang="en-US" sz="1600" b="0" dirty="0"/>
              <a:t>at </a:t>
            </a:r>
            <a:r>
              <a:rPr lang="en-US" sz="1600" dirty="0">
                <a:solidFill>
                  <a:srgbClr val="FF0000"/>
                </a:solidFill>
              </a:rPr>
              <a:t>equivalence point</a:t>
            </a:r>
            <a:r>
              <a:rPr lang="en-US" sz="1600" b="0" dirty="0"/>
              <a:t>: </a:t>
            </a:r>
            <a:endParaRPr lang="en-US" sz="1600" b="0" baseline="30000" dirty="0"/>
          </a:p>
        </p:txBody>
      </p:sp>
      <p:sp>
        <p:nvSpPr>
          <p:cNvPr id="441359" name="AutoShape 15"/>
          <p:cNvSpPr>
            <a:spLocks/>
          </p:cNvSpPr>
          <p:nvPr/>
        </p:nvSpPr>
        <p:spPr bwMode="auto">
          <a:xfrm rot="-5400000">
            <a:off x="1547019" y="5128419"/>
            <a:ext cx="142875" cy="2097087"/>
          </a:xfrm>
          <a:prstGeom prst="leftBrace">
            <a:avLst>
              <a:gd name="adj1" fmla="val 1223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1360" name="AutoShape 16"/>
          <p:cNvSpPr>
            <a:spLocks/>
          </p:cNvSpPr>
          <p:nvPr/>
        </p:nvSpPr>
        <p:spPr bwMode="auto">
          <a:xfrm rot="-5400000">
            <a:off x="3963194" y="5091906"/>
            <a:ext cx="142875" cy="2151063"/>
          </a:xfrm>
          <a:prstGeom prst="leftBrace">
            <a:avLst>
              <a:gd name="adj1" fmla="val 1254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1361" name="Text Box 17"/>
          <p:cNvSpPr txBox="1">
            <a:spLocks noChangeArrowheads="1"/>
          </p:cNvSpPr>
          <p:nvPr/>
        </p:nvSpPr>
        <p:spPr bwMode="auto">
          <a:xfrm>
            <a:off x="822325" y="623093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mmol of EDTA</a:t>
            </a:r>
          </a:p>
        </p:txBody>
      </p:sp>
      <p:sp>
        <p:nvSpPr>
          <p:cNvPr id="441362" name="Text Box 18"/>
          <p:cNvSpPr txBox="1">
            <a:spLocks noChangeArrowheads="1"/>
          </p:cNvSpPr>
          <p:nvPr/>
        </p:nvSpPr>
        <p:spPr bwMode="auto">
          <a:xfrm>
            <a:off x="3336925" y="6200775"/>
            <a:ext cx="155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mmol of Mg</a:t>
            </a:r>
            <a:r>
              <a:rPr lang="en-US" b="0" baseline="30000"/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3" grpId="0" animBg="1"/>
      <p:bldP spid="441363" grpId="1" animBg="1"/>
      <p:bldP spid="441352" grpId="0" animBg="1"/>
      <p:bldP spid="441353" grpId="0"/>
      <p:bldP spid="441355" grpId="0" animBg="1"/>
      <p:bldP spid="441356" grpId="0"/>
      <p:bldP spid="441358" grpId="0"/>
      <p:bldP spid="441359" grpId="0" animBg="1"/>
      <p:bldP spid="441360" grpId="0" animBg="1"/>
      <p:bldP spid="441361" grpId="0"/>
      <p:bldP spid="441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88" name="Oval 20"/>
          <p:cNvSpPr>
            <a:spLocks noChangeArrowheads="1"/>
          </p:cNvSpPr>
          <p:nvPr/>
        </p:nvSpPr>
        <p:spPr bwMode="auto">
          <a:xfrm>
            <a:off x="7007482" y="6143112"/>
            <a:ext cx="571500" cy="376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Example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(a) Before Equivalence Point ( 5.0 mL of EDTA)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192213" y="2747963"/>
            <a:ext cx="745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 dirty="0">
                <a:solidFill>
                  <a:schemeClr val="accent2"/>
                </a:solidFill>
              </a:rPr>
              <a:t>Before the equivalence point, the [M</a:t>
            </a:r>
            <a:r>
              <a:rPr lang="en-US" sz="1600" b="0" i="1" baseline="30000" dirty="0">
                <a:solidFill>
                  <a:schemeClr val="accent2"/>
                </a:solidFill>
              </a:rPr>
              <a:t>n+</a:t>
            </a:r>
            <a:r>
              <a:rPr lang="en-US" sz="1600" b="0" i="1" dirty="0">
                <a:solidFill>
                  <a:schemeClr val="accent2"/>
                </a:solidFill>
              </a:rPr>
              <a:t>] is equal to the concentration of      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</a:t>
            </a:r>
            <a:r>
              <a:rPr lang="en-US" sz="1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unreacted M</a:t>
            </a:r>
            <a:r>
              <a:rPr lang="en-US" sz="1600" baseline="30000" dirty="0">
                <a:solidFill>
                  <a:srgbClr val="FF0000"/>
                </a:solidFill>
              </a:rPr>
              <a:t>n+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b="0" i="1" dirty="0">
                <a:solidFill>
                  <a:schemeClr val="accent2"/>
                </a:solidFill>
              </a:rPr>
              <a:t>Dissociation of MY</a:t>
            </a:r>
            <a:r>
              <a:rPr lang="en-US" sz="1600" b="0" i="1" baseline="30000" dirty="0">
                <a:solidFill>
                  <a:schemeClr val="accent2"/>
                </a:solidFill>
              </a:rPr>
              <a:t>n-4</a:t>
            </a:r>
            <a:r>
              <a:rPr lang="en-US" sz="1600" b="0" i="1" dirty="0">
                <a:solidFill>
                  <a:schemeClr val="accent2"/>
                </a:solidFill>
              </a:rPr>
              <a:t> is negligible.</a:t>
            </a:r>
            <a:endParaRPr lang="en-US" sz="1600" b="0" baseline="30000" dirty="0">
              <a:solidFill>
                <a:schemeClr val="accent2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1576388" y="4246563"/>
          <a:ext cx="61166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4228920" imgH="444240" progId="Equation.3">
                  <p:embed/>
                </p:oleObj>
              </mc:Choice>
              <mc:Fallback>
                <p:oleObj name="Equation" r:id="rId3" imgW="422892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4246563"/>
                        <a:ext cx="6116637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AutoShape 8"/>
          <p:cNvSpPr>
            <a:spLocks/>
          </p:cNvSpPr>
          <p:nvPr/>
        </p:nvSpPr>
        <p:spPr bwMode="auto">
          <a:xfrm rot="5400000">
            <a:off x="3656013" y="3041650"/>
            <a:ext cx="152400" cy="2355850"/>
          </a:xfrm>
          <a:prstGeom prst="leftBrace">
            <a:avLst>
              <a:gd name="adj1" fmla="val 128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2377" name="Text Box 9"/>
          <p:cNvSpPr txBox="1">
            <a:spLocks noChangeArrowheads="1"/>
          </p:cNvSpPr>
          <p:nvPr/>
        </p:nvSpPr>
        <p:spPr bwMode="auto">
          <a:xfrm>
            <a:off x="2781300" y="351155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moles of Mg</a:t>
            </a:r>
            <a:r>
              <a:rPr lang="en-US" b="0" baseline="30000">
                <a:solidFill>
                  <a:srgbClr val="CC3300"/>
                </a:solidFill>
              </a:rPr>
              <a:t>2+</a:t>
            </a:r>
            <a:r>
              <a:rPr lang="en-US" b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originally present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2378" name="AutoShape 10"/>
          <p:cNvSpPr>
            <a:spLocks/>
          </p:cNvSpPr>
          <p:nvPr/>
        </p:nvSpPr>
        <p:spPr bwMode="auto">
          <a:xfrm rot="5400000">
            <a:off x="6303963" y="2989263"/>
            <a:ext cx="152400" cy="2355850"/>
          </a:xfrm>
          <a:prstGeom prst="leftBrace">
            <a:avLst>
              <a:gd name="adj1" fmla="val 128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154613" y="3703638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moles of EDTA added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2380" name="AutoShape 12"/>
          <p:cNvSpPr>
            <a:spLocks/>
          </p:cNvSpPr>
          <p:nvPr/>
        </p:nvSpPr>
        <p:spPr bwMode="auto">
          <a:xfrm rot="-5400000">
            <a:off x="4495800" y="45307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3390900" y="5040313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volume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solution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2382" name="AutoShape 14"/>
          <p:cNvSpPr>
            <a:spLocks/>
          </p:cNvSpPr>
          <p:nvPr/>
        </p:nvSpPr>
        <p:spPr bwMode="auto">
          <a:xfrm rot="-5400000">
            <a:off x="5519738" y="45227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2383" name="Text Box 15"/>
          <p:cNvSpPr txBox="1">
            <a:spLocks noChangeArrowheads="1"/>
          </p:cNvSpPr>
          <p:nvPr/>
        </p:nvSpPr>
        <p:spPr bwMode="auto">
          <a:xfrm>
            <a:off x="5499100" y="5053013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Volume titrant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added</a:t>
            </a:r>
            <a:endParaRPr lang="en-US" b="0" baseline="30000">
              <a:solidFill>
                <a:srgbClr val="CC3300"/>
              </a:solidFill>
            </a:endParaRPr>
          </a:p>
        </p:txBody>
      </p:sp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3109020" y="6191921"/>
          <a:ext cx="42799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5" imgW="2958840" imgH="228600" progId="Equation.3">
                  <p:embed/>
                </p:oleObj>
              </mc:Choice>
              <mc:Fallback>
                <p:oleObj name="Equation" r:id="rId5" imgW="295884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020" y="6191921"/>
                        <a:ext cx="42799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5" name="AutoShape 17"/>
          <p:cNvSpPr>
            <a:spLocks noChangeArrowheads="1"/>
          </p:cNvSpPr>
          <p:nvPr/>
        </p:nvSpPr>
        <p:spPr bwMode="auto">
          <a:xfrm>
            <a:off x="4927600" y="5756275"/>
            <a:ext cx="193675" cy="396875"/>
          </a:xfrm>
          <a:prstGeom prst="downArrow">
            <a:avLst>
              <a:gd name="adj1" fmla="val 50000"/>
              <a:gd name="adj2" fmla="val 51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IQ"/>
          </a:p>
        </p:txBody>
      </p:sp>
      <p:sp>
        <p:nvSpPr>
          <p:cNvPr id="442386" name="AutoShape 18"/>
          <p:cNvSpPr>
            <a:spLocks/>
          </p:cNvSpPr>
          <p:nvPr/>
        </p:nvSpPr>
        <p:spPr bwMode="auto">
          <a:xfrm>
            <a:off x="7099300" y="5087938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2387" name="Text Box 19"/>
          <p:cNvSpPr txBox="1">
            <a:spLocks noChangeArrowheads="1"/>
          </p:cNvSpPr>
          <p:nvPr/>
        </p:nvSpPr>
        <p:spPr bwMode="auto">
          <a:xfrm>
            <a:off x="7254875" y="5197475"/>
            <a:ext cx="1430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Dilution effect</a:t>
            </a:r>
            <a:r>
              <a:rPr lang="en-US" sz="1600" b="0">
                <a:solidFill>
                  <a:srgbClr val="CC3300"/>
                </a:solidFill>
              </a:rPr>
              <a:t> 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8" grpId="0" animBg="1"/>
      <p:bldP spid="442376" grpId="0" animBg="1"/>
      <p:bldP spid="442377" grpId="0"/>
      <p:bldP spid="442378" grpId="0" animBg="1"/>
      <p:bldP spid="442379" grpId="0"/>
      <p:bldP spid="442380" grpId="0" animBg="1"/>
      <p:bldP spid="442381" grpId="0"/>
      <p:bldP spid="442382" grpId="0" animBg="1"/>
      <p:bldP spid="442383" grpId="0"/>
      <p:bldP spid="442385" grpId="0" animBg="1"/>
      <p:bldP spid="442386" grpId="0" animBg="1"/>
      <p:bldP spid="442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13" name="Oval 21"/>
          <p:cNvSpPr>
            <a:spLocks noChangeArrowheads="1"/>
          </p:cNvSpPr>
          <p:nvPr/>
        </p:nvSpPr>
        <p:spPr bwMode="auto">
          <a:xfrm>
            <a:off x="3195638" y="5691188"/>
            <a:ext cx="1031875" cy="538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Example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(b) At Equivalence Point ( 50.0 mL of EDTA)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989138" y="2824163"/>
            <a:ext cx="488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 dirty="0">
                <a:solidFill>
                  <a:schemeClr val="accent2"/>
                </a:solidFill>
              </a:rPr>
              <a:t>Virtually all of the metal ion is now in the form </a:t>
            </a:r>
            <a:r>
              <a:rPr lang="en-US" sz="1600" dirty="0">
                <a:solidFill>
                  <a:srgbClr val="FF0000"/>
                </a:solidFill>
              </a:rPr>
              <a:t>MgY</a:t>
            </a:r>
            <a:r>
              <a:rPr lang="en-US" sz="1600" baseline="30000" dirty="0">
                <a:solidFill>
                  <a:srgbClr val="FF0000"/>
                </a:solidFill>
              </a:rPr>
              <a:t>2-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157413" y="4075113"/>
          <a:ext cx="39671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2743200" imgH="406080" progId="Equation.3">
                  <p:embed/>
                </p:oleObj>
              </mc:Choice>
              <mc:Fallback>
                <p:oleObj name="Equation" r:id="rId3" imgW="274320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075113"/>
                        <a:ext cx="396716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00" name="AutoShape 8"/>
          <p:cNvSpPr>
            <a:spLocks/>
          </p:cNvSpPr>
          <p:nvPr/>
        </p:nvSpPr>
        <p:spPr bwMode="auto">
          <a:xfrm rot="5400000">
            <a:off x="3603625" y="3567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2909888" y="3568700"/>
            <a:ext cx="152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[M</a:t>
            </a:r>
            <a:r>
              <a:rPr lang="en-US" b="0" baseline="30000">
                <a:solidFill>
                  <a:srgbClr val="CC3300"/>
                </a:solidFill>
              </a:rPr>
              <a:t>n+</a:t>
            </a:r>
            <a:r>
              <a:rPr lang="en-US" b="0">
                <a:solidFill>
                  <a:srgbClr val="CC3300"/>
                </a:solidFill>
              </a:rPr>
              <a:t>]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294188" y="330041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volume of 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M</a:t>
            </a:r>
            <a:r>
              <a:rPr lang="en-US" b="0" baseline="30000">
                <a:solidFill>
                  <a:srgbClr val="CC3300"/>
                </a:solidFill>
              </a:rPr>
              <a:t>n+</a:t>
            </a:r>
            <a:r>
              <a:rPr lang="en-US" b="0">
                <a:solidFill>
                  <a:srgbClr val="CC3300"/>
                </a:solidFill>
              </a:rPr>
              <a:t> solution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3403" name="AutoShape 11"/>
          <p:cNvSpPr>
            <a:spLocks/>
          </p:cNvSpPr>
          <p:nvPr/>
        </p:nvSpPr>
        <p:spPr bwMode="auto">
          <a:xfrm rot="5400000">
            <a:off x="5048250" y="35369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3404" name="AutoShape 12"/>
          <p:cNvSpPr>
            <a:spLocks/>
          </p:cNvSpPr>
          <p:nvPr/>
        </p:nvSpPr>
        <p:spPr bwMode="auto">
          <a:xfrm rot="-5400000">
            <a:off x="4518025" y="42862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3368675" y="4795838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volume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solution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3406" name="AutoShape 14"/>
          <p:cNvSpPr>
            <a:spLocks/>
          </p:cNvSpPr>
          <p:nvPr/>
        </p:nvSpPr>
        <p:spPr bwMode="auto">
          <a:xfrm rot="-5400000">
            <a:off x="5586413" y="42783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5487988" y="4808538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Volume titrant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added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7232650" y="4953000"/>
            <a:ext cx="1430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Dilution effect</a:t>
            </a:r>
            <a:r>
              <a:rPr lang="en-US" sz="1600" b="0">
                <a:solidFill>
                  <a:srgbClr val="CC3300"/>
                </a:solidFill>
              </a:rPr>
              <a:t> 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  <p:sp>
        <p:nvSpPr>
          <p:cNvPr id="443409" name="AutoShape 17"/>
          <p:cNvSpPr>
            <a:spLocks/>
          </p:cNvSpPr>
          <p:nvPr/>
        </p:nvSpPr>
        <p:spPr bwMode="auto">
          <a:xfrm>
            <a:off x="7080250" y="4802188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3410" name="AutoShape 18"/>
          <p:cNvSpPr>
            <a:spLocks/>
          </p:cNvSpPr>
          <p:nvPr/>
        </p:nvSpPr>
        <p:spPr bwMode="auto">
          <a:xfrm>
            <a:off x="6326188" y="3384550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3411" name="Text Box 19"/>
          <p:cNvSpPr txBox="1">
            <a:spLocks noChangeArrowheads="1"/>
          </p:cNvSpPr>
          <p:nvPr/>
        </p:nvSpPr>
        <p:spPr bwMode="auto">
          <a:xfrm>
            <a:off x="6510338" y="3503613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Moles Mg</a:t>
            </a:r>
            <a:r>
              <a:rPr lang="en-US" sz="1600" b="0" baseline="30000"/>
              <a:t>+</a:t>
            </a:r>
            <a:r>
              <a:rPr lang="en-US" sz="1600" b="0"/>
              <a:t> ≡ moles MgY</a:t>
            </a:r>
            <a:r>
              <a:rPr lang="en-US" sz="1600" b="0" baseline="30000"/>
              <a:t>2-</a:t>
            </a:r>
          </a:p>
        </p:txBody>
      </p:sp>
      <p:graphicFrame>
        <p:nvGraphicFramePr>
          <p:cNvPr id="443412" name="Object 20"/>
          <p:cNvGraphicFramePr>
            <a:graphicFrameLocks noChangeAspect="1"/>
          </p:cNvGraphicFramePr>
          <p:nvPr/>
        </p:nvGraphicFramePr>
        <p:xfrm>
          <a:off x="2293938" y="5794375"/>
          <a:ext cx="17637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5794375"/>
                        <a:ext cx="176371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13" grpId="0" animBg="1"/>
      <p:bldP spid="443400" grpId="0" animBg="1"/>
      <p:bldP spid="443401" grpId="0"/>
      <p:bldP spid="443402" grpId="0"/>
      <p:bldP spid="443403" grpId="0" animBg="1"/>
      <p:bldP spid="443404" grpId="0" animBg="1"/>
      <p:bldP spid="443405" grpId="0"/>
      <p:bldP spid="443406" grpId="0" animBg="1"/>
      <p:bldP spid="443407" grpId="0"/>
      <p:bldP spid="443408" grpId="0"/>
      <p:bldP spid="443409" grpId="0" animBg="1"/>
      <p:bldP spid="443410" grpId="0" animBg="1"/>
      <p:bldP spid="443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44" name="Rectangle 28"/>
          <p:cNvSpPr>
            <a:spLocks noChangeArrowheads="1"/>
          </p:cNvSpPr>
          <p:nvPr/>
        </p:nvSpPr>
        <p:spPr bwMode="auto">
          <a:xfrm>
            <a:off x="6184900" y="6292850"/>
            <a:ext cx="635000" cy="355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Example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(b) At Equivalence Point ( 50.0 mL of EDTA)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1989138" y="2690813"/>
            <a:ext cx="607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 dirty="0">
                <a:solidFill>
                  <a:schemeClr val="accent2"/>
                </a:solidFill>
              </a:rPr>
              <a:t>The concentration of </a:t>
            </a:r>
            <a:r>
              <a:rPr lang="en-US" sz="1600" b="0" i="1" dirty="0">
                <a:solidFill>
                  <a:srgbClr val="FF0000"/>
                </a:solidFill>
              </a:rPr>
              <a:t>free Mg</a:t>
            </a:r>
            <a:r>
              <a:rPr lang="en-US" sz="1600" b="0" i="1" baseline="30000" dirty="0">
                <a:solidFill>
                  <a:srgbClr val="FF0000"/>
                </a:solidFill>
              </a:rPr>
              <a:t>2+</a:t>
            </a:r>
            <a:r>
              <a:rPr lang="en-US" sz="1600" b="0" i="1" dirty="0">
                <a:solidFill>
                  <a:srgbClr val="FF0000"/>
                </a:solidFill>
              </a:rPr>
              <a:t> </a:t>
            </a:r>
            <a:r>
              <a:rPr lang="en-US" sz="1600" b="0" i="1" dirty="0">
                <a:solidFill>
                  <a:schemeClr val="accent2"/>
                </a:solidFill>
              </a:rPr>
              <a:t>is then calculated as follows:</a:t>
            </a:r>
            <a:endParaRPr lang="en-US" sz="1600" b="0" baseline="30000" dirty="0">
              <a:solidFill>
                <a:schemeClr val="accent2"/>
              </a:solidFill>
            </a:endParaRPr>
          </a:p>
        </p:txBody>
      </p:sp>
      <p:pic>
        <p:nvPicPr>
          <p:cNvPr id="9225" name="Picture 7" descr="reaction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438" y="3186113"/>
            <a:ext cx="4903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4424" name="Group 8"/>
          <p:cNvGraphicFramePr>
            <a:graphicFrameLocks noGrp="1"/>
          </p:cNvGraphicFramePr>
          <p:nvPr/>
        </p:nvGraphicFramePr>
        <p:xfrm>
          <a:off x="441325" y="3633788"/>
          <a:ext cx="8413750" cy="615950"/>
        </p:xfrm>
        <a:graphic>
          <a:graphicData uri="http://schemas.openxmlformats.org/drawingml/2006/table">
            <a:tbl>
              <a:tblPr/>
              <a:tblGrid>
                <a:gridCol w="2227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52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Concentration (M)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Concentration (M)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0.025 - 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44439" name="Object 23"/>
          <p:cNvGraphicFramePr>
            <a:graphicFrameLocks noChangeAspect="1"/>
          </p:cNvGraphicFramePr>
          <p:nvPr/>
        </p:nvGraphicFramePr>
        <p:xfrm>
          <a:off x="3068638" y="4303713"/>
          <a:ext cx="35988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1955520" imgH="457200" progId="Equation.3">
                  <p:embed/>
                </p:oleObj>
              </mc:Choice>
              <mc:Fallback>
                <p:oleObj name="Equation" r:id="rId4" imgW="195552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4303713"/>
                        <a:ext cx="35988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40" name="Object 24"/>
          <p:cNvGraphicFramePr>
            <a:graphicFrameLocks noChangeAspect="1"/>
          </p:cNvGraphicFramePr>
          <p:nvPr/>
        </p:nvGraphicFramePr>
        <p:xfrm>
          <a:off x="2563813" y="5170488"/>
          <a:ext cx="42306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2298600" imgH="393480" progId="Equation.3">
                  <p:embed/>
                </p:oleObj>
              </mc:Choice>
              <mc:Fallback>
                <p:oleObj name="Equation" r:id="rId6" imgW="22986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170488"/>
                        <a:ext cx="423068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41" name="Oval 25"/>
          <p:cNvSpPr>
            <a:spLocks noChangeArrowheads="1"/>
          </p:cNvSpPr>
          <p:nvPr/>
        </p:nvSpPr>
        <p:spPr bwMode="auto">
          <a:xfrm>
            <a:off x="3367088" y="6145213"/>
            <a:ext cx="1419225" cy="639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401638" y="5829300"/>
            <a:ext cx="729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chemeClr val="accent2"/>
                </a:solidFill>
              </a:rPr>
              <a:t>Solve for </a:t>
            </a:r>
            <a:r>
              <a:rPr lang="en-US" sz="1600" dirty="0"/>
              <a:t>x</a:t>
            </a:r>
            <a:r>
              <a:rPr lang="en-US" sz="1600" b="0" dirty="0">
                <a:solidFill>
                  <a:schemeClr val="accent2"/>
                </a:solidFill>
              </a:rPr>
              <a:t> using the </a:t>
            </a:r>
            <a:r>
              <a:rPr lang="en-US" sz="1600" b="0" dirty="0"/>
              <a:t>quadratic equation</a:t>
            </a:r>
            <a:r>
              <a:rPr lang="en-US" sz="1600" b="0" dirty="0">
                <a:solidFill>
                  <a:schemeClr val="accent2"/>
                </a:solidFill>
              </a:rPr>
              <a:t>:</a:t>
            </a:r>
            <a:endParaRPr lang="en-US" sz="1600" b="0" baseline="30000" dirty="0">
              <a:solidFill>
                <a:schemeClr val="accent2"/>
              </a:solidFill>
            </a:endParaRPr>
          </a:p>
        </p:txBody>
      </p:sp>
      <p:graphicFrame>
        <p:nvGraphicFramePr>
          <p:cNvPr id="444443" name="Object 27"/>
          <p:cNvGraphicFramePr>
            <a:graphicFrameLocks noChangeAspect="1"/>
          </p:cNvGraphicFramePr>
          <p:nvPr/>
        </p:nvGraphicFramePr>
        <p:xfrm>
          <a:off x="411163" y="6248400"/>
          <a:ext cx="642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8" imgW="3492360" imgH="241200" progId="Equation.3">
                  <p:embed/>
                </p:oleObj>
              </mc:Choice>
              <mc:Fallback>
                <p:oleObj name="Equation" r:id="rId8" imgW="3492360" imgH="241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6248400"/>
                        <a:ext cx="6426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44" grpId="0" animBg="1"/>
      <p:bldP spid="444441" grpId="0" animBg="1"/>
      <p:bldP spid="444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3521075" y="6223000"/>
            <a:ext cx="1430338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Example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(c) After the Equivalence Point ( 51.0 mL of EDTA)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08150" y="2801938"/>
            <a:ext cx="6757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 dirty="0">
                <a:solidFill>
                  <a:schemeClr val="accent2"/>
                </a:solidFill>
              </a:rPr>
              <a:t>Virtually </a:t>
            </a:r>
            <a:r>
              <a:rPr lang="en-US" sz="1600" i="1" dirty="0"/>
              <a:t>all </a:t>
            </a:r>
            <a:r>
              <a:rPr lang="en-US" sz="1600" b="0" i="1" dirty="0">
                <a:solidFill>
                  <a:schemeClr val="accent2"/>
                </a:solidFill>
              </a:rPr>
              <a:t>of the metal ion is now in the form MgY</a:t>
            </a:r>
            <a:r>
              <a:rPr lang="en-US" sz="1600" b="0" i="1" baseline="30000" dirty="0">
                <a:solidFill>
                  <a:schemeClr val="accent2"/>
                </a:solidFill>
              </a:rPr>
              <a:t>2- </a:t>
            </a:r>
            <a:r>
              <a:rPr lang="en-US" sz="1600" b="0" i="1" dirty="0">
                <a:solidFill>
                  <a:schemeClr val="accent2"/>
                </a:solidFill>
              </a:rPr>
              <a:t>and there is </a:t>
            </a:r>
            <a:r>
              <a:rPr lang="en-US" sz="1600" b="0" i="1" dirty="0"/>
              <a:t>excess</a:t>
            </a:r>
            <a:r>
              <a:rPr lang="en-US" sz="1600" b="0" i="1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unreacted</a:t>
            </a:r>
            <a:r>
              <a:rPr lang="en-US" sz="1600" dirty="0">
                <a:solidFill>
                  <a:srgbClr val="FF0000"/>
                </a:solidFill>
              </a:rPr>
              <a:t> EDTA</a:t>
            </a:r>
            <a:r>
              <a:rPr lang="en-US" sz="1600" b="0" i="1" dirty="0">
                <a:solidFill>
                  <a:schemeClr val="accent2"/>
                </a:solidFill>
              </a:rPr>
              <a:t>. A small amount of free </a:t>
            </a:r>
            <a:r>
              <a:rPr lang="en-US" sz="1600" b="0" i="1" dirty="0" err="1">
                <a:solidFill>
                  <a:schemeClr val="accent2"/>
                </a:solidFill>
              </a:rPr>
              <a:t>M</a:t>
            </a:r>
            <a:r>
              <a:rPr lang="en-US" sz="1600" b="0" i="1" baseline="30000" dirty="0" err="1">
                <a:solidFill>
                  <a:schemeClr val="accent2"/>
                </a:solidFill>
              </a:rPr>
              <a:t>n</a:t>
            </a:r>
            <a:r>
              <a:rPr lang="en-US" sz="1600" b="0" i="1" baseline="30000" dirty="0">
                <a:solidFill>
                  <a:schemeClr val="accent2"/>
                </a:solidFill>
              </a:rPr>
              <a:t>+</a:t>
            </a:r>
            <a:r>
              <a:rPr lang="en-US" sz="1600" b="0" i="1" dirty="0">
                <a:solidFill>
                  <a:schemeClr val="accent2"/>
                </a:solidFill>
              </a:rPr>
              <a:t> exists in equilibrium with MgY</a:t>
            </a:r>
            <a:r>
              <a:rPr lang="en-US" sz="1600" b="0" i="1" baseline="30000" dirty="0">
                <a:solidFill>
                  <a:schemeClr val="accent2"/>
                </a:solidFill>
              </a:rPr>
              <a:t>4-</a:t>
            </a:r>
            <a:r>
              <a:rPr lang="en-US" sz="1600" b="0" i="1" dirty="0">
                <a:solidFill>
                  <a:schemeClr val="accent2"/>
                </a:solidFill>
              </a:rPr>
              <a:t> and EDTA.</a:t>
            </a:r>
            <a:endParaRPr lang="en-US" sz="1600" b="0" dirty="0">
              <a:solidFill>
                <a:schemeClr val="accent2"/>
              </a:solidFill>
            </a:endParaRP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2681288" y="4608513"/>
          <a:ext cx="2828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1955520" imgH="406080" progId="Equation.3">
                  <p:embed/>
                </p:oleObj>
              </mc:Choice>
              <mc:Fallback>
                <p:oleObj name="Equation" r:id="rId3" imgW="19555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608513"/>
                        <a:ext cx="28289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9" name="AutoShape 9"/>
          <p:cNvSpPr>
            <a:spLocks/>
          </p:cNvSpPr>
          <p:nvPr/>
        </p:nvSpPr>
        <p:spPr bwMode="auto">
          <a:xfrm rot="5400000">
            <a:off x="3994150" y="41005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914650" y="4079875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[EDTA]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4222647" y="3800475"/>
            <a:ext cx="1787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CC3300"/>
                </a:solidFill>
              </a:rPr>
              <a:t>Volume </a:t>
            </a:r>
            <a:r>
              <a:rPr lang="en-US" dirty="0">
                <a:solidFill>
                  <a:srgbClr val="CC3300"/>
                </a:solidFill>
              </a:rPr>
              <a:t>excess</a:t>
            </a:r>
          </a:p>
          <a:p>
            <a:pPr algn="ctr"/>
            <a:r>
              <a:rPr lang="en-US" b="0" dirty="0">
                <a:solidFill>
                  <a:srgbClr val="CC3300"/>
                </a:solidFill>
              </a:rPr>
              <a:t>titrant</a:t>
            </a:r>
            <a:endParaRPr lang="en-US" b="0" baseline="30000" dirty="0">
              <a:solidFill>
                <a:srgbClr val="CC3300"/>
              </a:solidFill>
            </a:endParaRPr>
          </a:p>
        </p:txBody>
      </p:sp>
      <p:sp>
        <p:nvSpPr>
          <p:cNvPr id="445452" name="AutoShape 12"/>
          <p:cNvSpPr>
            <a:spLocks/>
          </p:cNvSpPr>
          <p:nvPr/>
        </p:nvSpPr>
        <p:spPr bwMode="auto">
          <a:xfrm rot="5400000">
            <a:off x="5003800" y="40703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5453" name="AutoShape 13"/>
          <p:cNvSpPr>
            <a:spLocks/>
          </p:cNvSpPr>
          <p:nvPr/>
        </p:nvSpPr>
        <p:spPr bwMode="auto">
          <a:xfrm rot="-5400000">
            <a:off x="3906838" y="48196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5454" name="Text Box 14"/>
          <p:cNvSpPr txBox="1">
            <a:spLocks noChangeArrowheads="1"/>
          </p:cNvSpPr>
          <p:nvPr/>
        </p:nvSpPr>
        <p:spPr bwMode="auto">
          <a:xfrm>
            <a:off x="2713038" y="5329238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volume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solution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5455" name="Text Box 15"/>
          <p:cNvSpPr txBox="1">
            <a:spLocks noChangeArrowheads="1"/>
          </p:cNvSpPr>
          <p:nvPr/>
        </p:nvSpPr>
        <p:spPr bwMode="auto">
          <a:xfrm>
            <a:off x="4865688" y="5341938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Volume titrant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added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5456" name="Text Box 16"/>
          <p:cNvSpPr txBox="1">
            <a:spLocks noChangeArrowheads="1"/>
          </p:cNvSpPr>
          <p:nvPr/>
        </p:nvSpPr>
        <p:spPr bwMode="auto">
          <a:xfrm>
            <a:off x="6596063" y="5530850"/>
            <a:ext cx="1430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Dilution effect</a:t>
            </a:r>
            <a:r>
              <a:rPr lang="en-US" sz="1600" b="0">
                <a:solidFill>
                  <a:srgbClr val="CC3300"/>
                </a:solidFill>
              </a:rPr>
              <a:t> 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  <p:sp>
        <p:nvSpPr>
          <p:cNvPr id="445457" name="AutoShape 17"/>
          <p:cNvSpPr>
            <a:spLocks/>
          </p:cNvSpPr>
          <p:nvPr/>
        </p:nvSpPr>
        <p:spPr bwMode="auto">
          <a:xfrm>
            <a:off x="6003925" y="3917950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5458" name="Text Box 18"/>
          <p:cNvSpPr txBox="1">
            <a:spLocks noChangeArrowheads="1"/>
          </p:cNvSpPr>
          <p:nvPr/>
        </p:nvSpPr>
        <p:spPr bwMode="auto">
          <a:xfrm>
            <a:off x="6232525" y="4037013"/>
            <a:ext cx="263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Excess moles EDTA</a:t>
            </a:r>
            <a:endParaRPr lang="en-US" sz="1600" b="0" baseline="30000"/>
          </a:p>
        </p:txBody>
      </p:sp>
      <p:sp>
        <p:nvSpPr>
          <p:cNvPr id="445459" name="AutoShape 19"/>
          <p:cNvSpPr>
            <a:spLocks/>
          </p:cNvSpPr>
          <p:nvPr/>
        </p:nvSpPr>
        <p:spPr bwMode="auto">
          <a:xfrm rot="-5400000">
            <a:off x="4970463" y="48164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5460" name="AutoShape 20"/>
          <p:cNvSpPr>
            <a:spLocks/>
          </p:cNvSpPr>
          <p:nvPr/>
        </p:nvSpPr>
        <p:spPr bwMode="auto">
          <a:xfrm>
            <a:off x="6465888" y="5403850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445461" name="Object 21"/>
          <p:cNvGraphicFramePr>
            <a:graphicFrameLocks noChangeAspect="1"/>
          </p:cNvGraphicFramePr>
          <p:nvPr/>
        </p:nvGraphicFramePr>
        <p:xfrm>
          <a:off x="2678113" y="6330950"/>
          <a:ext cx="21685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1498320" imgH="241200" progId="Equation.3">
                  <p:embed/>
                </p:oleObj>
              </mc:Choice>
              <mc:Fallback>
                <p:oleObj name="Equation" r:id="rId5" imgW="149832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6330950"/>
                        <a:ext cx="21685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77788" y="3751263"/>
            <a:ext cx="2583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Calculate </a:t>
            </a:r>
            <a:r>
              <a:rPr lang="en-US" sz="1600" i="1" dirty="0"/>
              <a:t>excess</a:t>
            </a:r>
            <a:r>
              <a:rPr lang="en-US" sz="1600" dirty="0">
                <a:solidFill>
                  <a:srgbClr val="FF0000"/>
                </a:solidFill>
              </a:rPr>
              <a:t> [EDTA]: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5782" y="4655128"/>
            <a:ext cx="17733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/>
              <a:t>عدد مولات / حجم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62" grpId="0" animBg="1"/>
      <p:bldP spid="445449" grpId="0" animBg="1"/>
      <p:bldP spid="445450" grpId="0"/>
      <p:bldP spid="445451" grpId="0"/>
      <p:bldP spid="445452" grpId="0" animBg="1"/>
      <p:bldP spid="445453" grpId="0" animBg="1"/>
      <p:bldP spid="445454" grpId="0"/>
      <p:bldP spid="445455" grpId="0"/>
      <p:bldP spid="445456" grpId="0"/>
      <p:bldP spid="445457" grpId="0" animBg="1"/>
      <p:bldP spid="445458" grpId="0"/>
      <p:bldP spid="445459" grpId="0" animBg="1"/>
      <p:bldP spid="4454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4292600" y="4281488"/>
            <a:ext cx="1065213" cy="4841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Example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(c) After the Equivalence Point ( 51.0 mL of EDTA)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96850" y="2922588"/>
            <a:ext cx="1854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accent2"/>
                </a:solidFill>
              </a:rPr>
              <a:t>Calculate </a:t>
            </a:r>
            <a:r>
              <a:rPr lang="en-US" sz="1600" dirty="0">
                <a:solidFill>
                  <a:srgbClr val="FF0000"/>
                </a:solidFill>
              </a:rPr>
              <a:t>[MgY</a:t>
            </a:r>
            <a:r>
              <a:rPr lang="en-US" sz="1600" baseline="30000" dirty="0">
                <a:solidFill>
                  <a:srgbClr val="FF0000"/>
                </a:solidFill>
              </a:rPr>
              <a:t>2-</a:t>
            </a:r>
            <a:r>
              <a:rPr lang="en-US" sz="1600" dirty="0">
                <a:solidFill>
                  <a:srgbClr val="FF0000"/>
                </a:solidFill>
              </a:rPr>
              <a:t>]: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2339975" y="5691188"/>
            <a:ext cx="1031875" cy="538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1612900" y="4056063"/>
          <a:ext cx="33432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2311200" imgH="431640" progId="Equation.3">
                  <p:embed/>
                </p:oleObj>
              </mc:Choice>
              <mc:Fallback>
                <p:oleObj name="Equation" r:id="rId3" imgW="23112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056063"/>
                        <a:ext cx="33432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3" name="AutoShape 9"/>
          <p:cNvSpPr>
            <a:spLocks/>
          </p:cNvSpPr>
          <p:nvPr/>
        </p:nvSpPr>
        <p:spPr bwMode="auto">
          <a:xfrm rot="5400000">
            <a:off x="2747963" y="3567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6474" name="Text Box 10"/>
          <p:cNvSpPr txBox="1">
            <a:spLocks noChangeArrowheads="1"/>
          </p:cNvSpPr>
          <p:nvPr/>
        </p:nvSpPr>
        <p:spPr bwMode="auto">
          <a:xfrm>
            <a:off x="2054225" y="3568700"/>
            <a:ext cx="152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[M</a:t>
            </a:r>
            <a:r>
              <a:rPr lang="en-US" b="0" baseline="30000">
                <a:solidFill>
                  <a:srgbClr val="CC3300"/>
                </a:solidFill>
              </a:rPr>
              <a:t>n+</a:t>
            </a:r>
            <a:r>
              <a:rPr lang="en-US" b="0">
                <a:solidFill>
                  <a:srgbClr val="CC3300"/>
                </a:solidFill>
              </a:rPr>
              <a:t>]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3438525" y="330041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volume of 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M</a:t>
            </a:r>
            <a:r>
              <a:rPr lang="en-US" b="0" baseline="30000">
                <a:solidFill>
                  <a:srgbClr val="CC3300"/>
                </a:solidFill>
              </a:rPr>
              <a:t>n+</a:t>
            </a:r>
            <a:r>
              <a:rPr lang="en-US" b="0">
                <a:solidFill>
                  <a:srgbClr val="CC3300"/>
                </a:solidFill>
              </a:rPr>
              <a:t> solution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6476" name="AutoShape 12"/>
          <p:cNvSpPr>
            <a:spLocks/>
          </p:cNvSpPr>
          <p:nvPr/>
        </p:nvSpPr>
        <p:spPr bwMode="auto">
          <a:xfrm rot="5400000">
            <a:off x="4192588" y="35369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2513013" y="4795838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Original volume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solution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4632325" y="4808538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CC3300"/>
                </a:solidFill>
              </a:rPr>
              <a:t>Volume titrant</a:t>
            </a:r>
          </a:p>
          <a:p>
            <a:pPr algn="ctr"/>
            <a:r>
              <a:rPr lang="en-US" b="0">
                <a:solidFill>
                  <a:srgbClr val="CC3300"/>
                </a:solidFill>
              </a:rPr>
              <a:t>added</a:t>
            </a:r>
            <a:endParaRPr lang="en-US" b="0" baseline="30000">
              <a:solidFill>
                <a:srgbClr val="CC3300"/>
              </a:solidFill>
            </a:endParaRP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6376988" y="4953000"/>
            <a:ext cx="1430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Dilution effect</a:t>
            </a:r>
            <a:r>
              <a:rPr lang="en-US" sz="1600" b="0">
                <a:solidFill>
                  <a:srgbClr val="CC3300"/>
                </a:solidFill>
              </a:rPr>
              <a:t> 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  <p:sp>
        <p:nvSpPr>
          <p:cNvPr id="446480" name="AutoShape 16"/>
          <p:cNvSpPr>
            <a:spLocks/>
          </p:cNvSpPr>
          <p:nvPr/>
        </p:nvSpPr>
        <p:spPr bwMode="auto">
          <a:xfrm>
            <a:off x="6224588" y="4802188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6481" name="Text Box 17"/>
          <p:cNvSpPr txBox="1">
            <a:spLocks noChangeArrowheads="1"/>
          </p:cNvSpPr>
          <p:nvPr/>
        </p:nvSpPr>
        <p:spPr bwMode="auto">
          <a:xfrm>
            <a:off x="5654675" y="3503613"/>
            <a:ext cx="263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Moles Mg</a:t>
            </a:r>
            <a:r>
              <a:rPr lang="en-US" sz="1600" b="0" baseline="30000"/>
              <a:t>+</a:t>
            </a:r>
            <a:r>
              <a:rPr lang="en-US" sz="1600" b="0"/>
              <a:t> ≡ moles MgY</a:t>
            </a:r>
            <a:r>
              <a:rPr lang="en-US" sz="1600" b="0" baseline="30000"/>
              <a:t>2-</a:t>
            </a:r>
          </a:p>
        </p:txBody>
      </p:sp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1365250" y="5786438"/>
          <a:ext cx="1909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1320480" imgH="241200" progId="Equation.3">
                  <p:embed/>
                </p:oleObj>
              </mc:Choice>
              <mc:Fallback>
                <p:oleObj name="Equation" r:id="rId5" imgW="132048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5786438"/>
                        <a:ext cx="190976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83" name="AutoShape 19"/>
          <p:cNvSpPr>
            <a:spLocks/>
          </p:cNvSpPr>
          <p:nvPr/>
        </p:nvSpPr>
        <p:spPr bwMode="auto">
          <a:xfrm rot="-5400000">
            <a:off x="3684588" y="42862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6484" name="AutoShape 20"/>
          <p:cNvSpPr>
            <a:spLocks/>
          </p:cNvSpPr>
          <p:nvPr/>
        </p:nvSpPr>
        <p:spPr bwMode="auto">
          <a:xfrm rot="-5400000">
            <a:off x="4752975" y="42783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6485" name="AutoShape 21"/>
          <p:cNvSpPr>
            <a:spLocks/>
          </p:cNvSpPr>
          <p:nvPr/>
        </p:nvSpPr>
        <p:spPr bwMode="auto">
          <a:xfrm>
            <a:off x="5507038" y="3362325"/>
            <a:ext cx="142875" cy="612775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46487" name="Line 23"/>
          <p:cNvSpPr>
            <a:spLocks noChangeShapeType="1"/>
          </p:cNvSpPr>
          <p:nvPr/>
        </p:nvSpPr>
        <p:spPr bwMode="auto">
          <a:xfrm flipH="1">
            <a:off x="5389563" y="4216400"/>
            <a:ext cx="979487" cy="193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6323013" y="4017963"/>
            <a:ext cx="205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>
                <a:solidFill>
                  <a:schemeClr val="accent2"/>
                </a:solidFill>
              </a:rPr>
              <a:t>Only Difference</a:t>
            </a:r>
            <a:r>
              <a:rPr lang="en-US" sz="1600" b="0">
                <a:solidFill>
                  <a:srgbClr val="CC3300"/>
                </a:solidFill>
              </a:rPr>
              <a:t> </a:t>
            </a:r>
            <a:endParaRPr lang="en-US" sz="1600" b="0" baseline="300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86" grpId="0" animBg="1"/>
      <p:bldP spid="446486" grpId="1" animBg="1"/>
      <p:bldP spid="446471" grpId="0" animBg="1"/>
      <p:bldP spid="446473" grpId="0" animBg="1"/>
      <p:bldP spid="446474" grpId="0"/>
      <p:bldP spid="446475" grpId="0"/>
      <p:bldP spid="446476" grpId="0" animBg="1"/>
      <p:bldP spid="446477" grpId="0"/>
      <p:bldP spid="446478" grpId="0"/>
      <p:bldP spid="446479" grpId="0"/>
      <p:bldP spid="446480" grpId="0" animBg="1"/>
      <p:bldP spid="446481" grpId="0"/>
      <p:bldP spid="446483" grpId="0" animBg="1"/>
      <p:bldP spid="446484" grpId="0" animBg="1"/>
      <p:bldP spid="446485" grpId="0" animBg="1"/>
      <p:bldP spid="446487" grpId="0" animBg="1"/>
      <p:bldP spid="446487" grpId="1" animBg="1"/>
      <p:bldP spid="446488" grpId="0"/>
      <p:bldP spid="44648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7315200" y="6035675"/>
            <a:ext cx="623888" cy="3540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Example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(c) After the Equivalence Point ( 51.0 mL of EDTA)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96850" y="2922588"/>
            <a:ext cx="669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accent2"/>
                </a:solidFill>
              </a:rPr>
              <a:t>[</a:t>
            </a:r>
            <a:r>
              <a:rPr lang="en-US" sz="1600" dirty="0">
                <a:solidFill>
                  <a:srgbClr val="FF0000"/>
                </a:solidFill>
              </a:rPr>
              <a:t>Mg</a:t>
            </a:r>
            <a:r>
              <a:rPr lang="en-US" sz="1600" baseline="30000" dirty="0">
                <a:solidFill>
                  <a:srgbClr val="FF0000"/>
                </a:solidFill>
              </a:rPr>
              <a:t>2+-</a:t>
            </a:r>
            <a:r>
              <a:rPr lang="en-US" sz="1600" dirty="0">
                <a:solidFill>
                  <a:srgbClr val="FF0000"/>
                </a:solidFill>
              </a:rPr>
              <a:t>] </a:t>
            </a:r>
            <a:r>
              <a:rPr lang="en-US" sz="1600" b="0" dirty="0">
                <a:solidFill>
                  <a:schemeClr val="accent2"/>
                </a:solidFill>
              </a:rPr>
              <a:t>is given by the equilibrium expression using [EDTA] and [MgY</a:t>
            </a:r>
            <a:r>
              <a:rPr lang="en-US" sz="1600" b="0" baseline="30000" dirty="0">
                <a:solidFill>
                  <a:schemeClr val="accent2"/>
                </a:solidFill>
              </a:rPr>
              <a:t>2-</a:t>
            </a:r>
            <a:r>
              <a:rPr lang="en-US" sz="1600" b="0" dirty="0">
                <a:solidFill>
                  <a:schemeClr val="accent2"/>
                </a:solidFill>
              </a:rPr>
              <a:t>]: </a:t>
            </a:r>
          </a:p>
        </p:txBody>
      </p:sp>
      <p:graphicFrame>
        <p:nvGraphicFramePr>
          <p:cNvPr id="447495" name="Object 7"/>
          <p:cNvGraphicFramePr>
            <a:graphicFrameLocks noChangeAspect="1"/>
          </p:cNvGraphicFramePr>
          <p:nvPr/>
        </p:nvGraphicFramePr>
        <p:xfrm>
          <a:off x="3068638" y="3503613"/>
          <a:ext cx="35988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503613"/>
                        <a:ext cx="35988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6" name="Object 8"/>
          <p:cNvGraphicFramePr>
            <a:graphicFrameLocks noChangeAspect="1"/>
          </p:cNvGraphicFramePr>
          <p:nvPr/>
        </p:nvGraphicFramePr>
        <p:xfrm>
          <a:off x="2400300" y="4659313"/>
          <a:ext cx="45577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2476440" imgH="419040" progId="Equation.3">
                  <p:embed/>
                </p:oleObj>
              </mc:Choice>
              <mc:Fallback>
                <p:oleObj name="Equation" r:id="rId5" imgW="247644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659313"/>
                        <a:ext cx="4557713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497" name="Oval 9"/>
          <p:cNvSpPr>
            <a:spLocks noChangeArrowheads="1"/>
          </p:cNvSpPr>
          <p:nvPr/>
        </p:nvSpPr>
        <p:spPr bwMode="auto">
          <a:xfrm>
            <a:off x="4578350" y="5900738"/>
            <a:ext cx="1419225" cy="639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2741613" y="6003925"/>
          <a:ext cx="518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7" imgW="2819160" imgH="241200" progId="Equation.3">
                  <p:embed/>
                </p:oleObj>
              </mc:Choice>
              <mc:Fallback>
                <p:oleObj name="Equation" r:id="rId7" imgW="281916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6003925"/>
                        <a:ext cx="51879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0" grpId="0" animBg="1"/>
      <p:bldP spid="4474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edt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2962275"/>
            <a:ext cx="35401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25425" y="1389063"/>
            <a:ext cx="86233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 Titration Curves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2.)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Example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Final titration curve for 50.0 ml of 0.05 M Mg</a:t>
            </a:r>
            <a:r>
              <a:rPr lang="en-US" sz="1600" b="0" baseline="30000" dirty="0"/>
              <a:t>2+</a:t>
            </a:r>
            <a:r>
              <a:rPr lang="en-US" sz="1600" b="0" dirty="0"/>
              <a:t> </a:t>
            </a:r>
            <a:r>
              <a:rPr lang="en-US" b="0" dirty="0"/>
              <a:t>with 0.05 M EDTA</a:t>
            </a:r>
            <a:r>
              <a:rPr lang="en-US" dirty="0"/>
              <a:t> </a:t>
            </a:r>
            <a:r>
              <a:rPr lang="en-US" sz="1600" b="0" dirty="0"/>
              <a:t>at pH 10.00.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Also shown is the titration of 50.0 </a:t>
            </a:r>
            <a:r>
              <a:rPr lang="en-US" sz="1400" dirty="0" err="1">
                <a:solidFill>
                  <a:schemeClr val="accent2"/>
                </a:solidFill>
              </a:rPr>
              <a:t>mL</a:t>
            </a:r>
            <a:r>
              <a:rPr lang="en-US" sz="1400" dirty="0">
                <a:solidFill>
                  <a:schemeClr val="accent2"/>
                </a:solidFill>
              </a:rPr>
              <a:t> of 0.05 M Zn</a:t>
            </a:r>
            <a:r>
              <a:rPr lang="en-US" sz="1400" baseline="30000" dirty="0">
                <a:solidFill>
                  <a:schemeClr val="accent2"/>
                </a:solidFill>
              </a:rPr>
              <a:t>2+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44513" y="3292475"/>
            <a:ext cx="4373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sng" dirty="0">
                <a:solidFill>
                  <a:srgbClr val="CC3300"/>
                </a:solidFill>
              </a:rPr>
              <a:t>Note:</a:t>
            </a:r>
            <a:r>
              <a:rPr lang="en-US" sz="1600" b="0" dirty="0">
                <a:solidFill>
                  <a:srgbClr val="CC3300"/>
                </a:solidFill>
              </a:rPr>
              <a:t> the equivalence point is </a:t>
            </a:r>
            <a:r>
              <a:rPr lang="en-US" sz="1600" dirty="0">
                <a:solidFill>
                  <a:srgbClr val="CC3300"/>
                </a:solidFill>
              </a:rPr>
              <a:t>sharper</a:t>
            </a:r>
            <a:r>
              <a:rPr lang="en-US" sz="1600" b="0" dirty="0">
                <a:solidFill>
                  <a:srgbClr val="CC3300"/>
                </a:solidFill>
              </a:rPr>
              <a:t> for Zn</a:t>
            </a:r>
            <a:r>
              <a:rPr lang="en-US" sz="1600" b="0" baseline="30000" dirty="0">
                <a:solidFill>
                  <a:srgbClr val="CC3300"/>
                </a:solidFill>
              </a:rPr>
              <a:t>2+</a:t>
            </a:r>
            <a:r>
              <a:rPr lang="en-US" sz="1600" b="0" dirty="0">
                <a:solidFill>
                  <a:srgbClr val="CC3300"/>
                </a:solidFill>
              </a:rPr>
              <a:t> vs. Mg</a:t>
            </a:r>
            <a:r>
              <a:rPr lang="en-US" sz="1600" b="0" baseline="30000" dirty="0">
                <a:solidFill>
                  <a:srgbClr val="CC3300"/>
                </a:solidFill>
              </a:rPr>
              <a:t>2+</a:t>
            </a:r>
            <a:r>
              <a:rPr lang="en-US" sz="1600" b="0" dirty="0">
                <a:solidFill>
                  <a:srgbClr val="CC3300"/>
                </a:solidFill>
              </a:rPr>
              <a:t>. This is due to Zn</a:t>
            </a:r>
            <a:r>
              <a:rPr lang="en-US" sz="1600" b="0" baseline="30000" dirty="0">
                <a:solidFill>
                  <a:srgbClr val="CC3300"/>
                </a:solidFill>
              </a:rPr>
              <a:t>2+</a:t>
            </a:r>
            <a:r>
              <a:rPr lang="en-US" sz="1600" b="0" dirty="0">
                <a:solidFill>
                  <a:srgbClr val="CC3300"/>
                </a:solidFill>
              </a:rPr>
              <a:t> having a larger formation constant.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77850" y="4616450"/>
            <a:ext cx="4373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The completeness of these reactions is dependent on </a:t>
            </a:r>
            <a:r>
              <a:rPr lang="en-US" sz="1600" b="0">
                <a:latin typeface="Symbol" pitchFamily="18" charset="2"/>
              </a:rPr>
              <a:t>a</a:t>
            </a:r>
            <a:r>
              <a:rPr lang="en-US" sz="1600" b="0" baseline="-25000"/>
              <a:t>Y4-</a:t>
            </a:r>
            <a:r>
              <a:rPr lang="en-US" sz="1600" b="0"/>
              <a:t> and correspondingly pH.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7615238" y="4808538"/>
            <a:ext cx="204787" cy="1096962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7626350" y="3259138"/>
            <a:ext cx="195263" cy="26463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4603750" y="3722688"/>
            <a:ext cx="2970213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4594225" y="3722688"/>
            <a:ext cx="2979738" cy="13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458788" y="5859463"/>
            <a:ext cx="4965700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pH</a:t>
            </a:r>
            <a:r>
              <a:rPr lang="en-US" sz="1600" b="0" i="1" dirty="0">
                <a:solidFill>
                  <a:srgbClr val="660066"/>
                </a:solidFill>
              </a:rPr>
              <a:t> is an important factor in setting the completeness and selectivity of an EDTA titration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150812" y="1049338"/>
            <a:ext cx="853598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1.)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Metal Chelate Complexes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Any</a:t>
            </a:r>
            <a:r>
              <a:rPr lang="en-US" sz="1600" dirty="0"/>
              <a:t> reagent </a:t>
            </a:r>
            <a:r>
              <a:rPr lang="en-US" sz="1600" b="0" dirty="0"/>
              <a:t>which reacts with an </a:t>
            </a:r>
            <a:r>
              <a:rPr lang="en-US" sz="1600" dirty="0"/>
              <a:t>analyte</a:t>
            </a:r>
            <a:r>
              <a:rPr lang="en-US" sz="1600" b="0" dirty="0"/>
              <a:t> in a known ratio and with a large equilibrium constant can potentially be used in a titration.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u="sng" dirty="0">
                <a:solidFill>
                  <a:schemeClr val="accent2"/>
                </a:solidFill>
              </a:rPr>
              <a:t>Complexation Titrations</a:t>
            </a:r>
            <a:r>
              <a:rPr lang="en-US" sz="1600" b="0" dirty="0"/>
              <a:t> are based on the reaction of a </a:t>
            </a:r>
            <a:r>
              <a:rPr lang="en-US" sz="1600" dirty="0"/>
              <a:t>metal ion </a:t>
            </a:r>
            <a:r>
              <a:rPr lang="en-US" sz="1600" b="0" dirty="0"/>
              <a:t>with a </a:t>
            </a:r>
            <a:r>
              <a:rPr lang="en-US" sz="1600" dirty="0"/>
              <a:t>chemical agent </a:t>
            </a:r>
            <a:r>
              <a:rPr lang="en-US" sz="1600" b="0" dirty="0"/>
              <a:t>to form a metal-ligand </a:t>
            </a:r>
            <a:r>
              <a:rPr lang="en-US" sz="1600" dirty="0"/>
              <a:t>complex</a:t>
            </a:r>
            <a:r>
              <a:rPr lang="en-US" sz="1600" b="0" dirty="0"/>
              <a:t>.</a:t>
            </a:r>
            <a:endParaRPr lang="en-US" sz="1600" b="0" i="1" dirty="0"/>
          </a:p>
        </p:txBody>
      </p:sp>
      <p:pic>
        <p:nvPicPr>
          <p:cNvPr id="18436" name="Picture 34" descr="reaction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468" y="3493294"/>
            <a:ext cx="435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35"/>
          <p:cNvSpPr txBox="1">
            <a:spLocks noChangeArrowheads="1"/>
          </p:cNvSpPr>
          <p:nvPr/>
        </p:nvSpPr>
        <p:spPr bwMode="auto">
          <a:xfrm>
            <a:off x="2660650" y="4060825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Metal</a:t>
            </a:r>
          </a:p>
        </p:txBody>
      </p:sp>
      <p:sp>
        <p:nvSpPr>
          <p:cNvPr id="18438" name="Text Box 36"/>
          <p:cNvSpPr txBox="1">
            <a:spLocks noChangeArrowheads="1"/>
          </p:cNvSpPr>
          <p:nvPr/>
        </p:nvSpPr>
        <p:spPr bwMode="auto">
          <a:xfrm>
            <a:off x="3727450" y="4076700"/>
            <a:ext cx="763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Ligand</a:t>
            </a:r>
          </a:p>
        </p:txBody>
      </p:sp>
      <p:sp>
        <p:nvSpPr>
          <p:cNvPr id="18439" name="Text Box 37"/>
          <p:cNvSpPr txBox="1">
            <a:spLocks noChangeArrowheads="1"/>
          </p:cNvSpPr>
          <p:nvPr/>
        </p:nvSpPr>
        <p:spPr bwMode="auto">
          <a:xfrm>
            <a:off x="5256213" y="4056063"/>
            <a:ext cx="207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Metal-Ligand Complex</a:t>
            </a:r>
          </a:p>
        </p:txBody>
      </p:sp>
      <p:pic>
        <p:nvPicPr>
          <p:cNvPr id="18440" name="Picture 39" descr="edte2"/>
          <p:cNvPicPr>
            <a:picLocks noChangeAspect="1" noChangeArrowheads="1"/>
          </p:cNvPicPr>
          <p:nvPr/>
        </p:nvPicPr>
        <p:blipFill>
          <a:blip r:embed="rId3"/>
          <a:srcRect l="6621" t="6364" r="5075" b="21216"/>
          <a:stretch>
            <a:fillRect/>
          </a:stretch>
        </p:blipFill>
        <p:spPr bwMode="auto">
          <a:xfrm>
            <a:off x="2862263" y="4367213"/>
            <a:ext cx="43561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38"/>
          <p:cNvSpPr txBox="1">
            <a:spLocks noChangeArrowheads="1"/>
          </p:cNvSpPr>
          <p:nvPr/>
        </p:nvSpPr>
        <p:spPr bwMode="auto">
          <a:xfrm>
            <a:off x="1695450" y="6068219"/>
            <a:ext cx="406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Metal   –  </a:t>
            </a:r>
            <a:r>
              <a:rPr lang="en-US" sz="1400" dirty="0"/>
              <a:t>Lewis Acid or Electron-pair acceptor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Ligand –  </a:t>
            </a:r>
            <a:r>
              <a:rPr lang="en-US" sz="1400" dirty="0"/>
              <a:t>Lewis Base or Electron-pair donor</a:t>
            </a:r>
          </a:p>
        </p:txBody>
      </p:sp>
      <p:pic>
        <p:nvPicPr>
          <p:cNvPr id="18442" name="Picture 40" descr="edte2"/>
          <p:cNvPicPr>
            <a:picLocks noChangeAspect="1" noChangeArrowheads="1"/>
          </p:cNvPicPr>
          <p:nvPr/>
        </p:nvPicPr>
        <p:blipFill>
          <a:blip r:embed="rId4"/>
          <a:srcRect l="48547" t="82744" r="5075" b="8487"/>
          <a:stretch>
            <a:fillRect/>
          </a:stretch>
        </p:blipFill>
        <p:spPr bwMode="auto">
          <a:xfrm>
            <a:off x="6673850" y="5956300"/>
            <a:ext cx="22891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41"/>
          <p:cNvSpPr txBox="1">
            <a:spLocks noChangeArrowheads="1"/>
          </p:cNvSpPr>
          <p:nvPr/>
        </p:nvSpPr>
        <p:spPr bwMode="auto">
          <a:xfrm>
            <a:off x="6759575" y="4591050"/>
            <a:ext cx="2133600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660066"/>
                </a:solidFill>
              </a:rPr>
              <a:t>Note: multiple atoms from EDTA are binding Mn</a:t>
            </a:r>
            <a:r>
              <a:rPr lang="en-US" sz="1200" baseline="30000">
                <a:solidFill>
                  <a:srgbClr val="660066"/>
                </a:solidFill>
              </a:rPr>
              <a:t>2+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Auxiliary </a:t>
            </a:r>
            <a:r>
              <a:rPr lang="en-US" sz="2000" b="0" i="1" dirty="0" err="1">
                <a:solidFill>
                  <a:schemeClr val="tx2"/>
                </a:solidFill>
              </a:rPr>
              <a:t>Complexing</a:t>
            </a:r>
            <a:r>
              <a:rPr lang="en-US" sz="2000" b="0" i="1" dirty="0">
                <a:solidFill>
                  <a:schemeClr val="tx2"/>
                </a:solidFill>
              </a:rPr>
              <a:t> Agents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1.)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Metal Hydroxide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In general, as </a:t>
            </a:r>
            <a:r>
              <a:rPr lang="en-US" sz="1600" dirty="0"/>
              <a:t>pH increases </a:t>
            </a:r>
            <a:r>
              <a:rPr lang="en-US" sz="1600" b="0" dirty="0"/>
              <a:t>a titration of a metal ion with EDTA will have a higher </a:t>
            </a:r>
            <a:r>
              <a:rPr lang="en-US" sz="1600" b="0" i="1" dirty="0" err="1"/>
              <a:t>K</a:t>
            </a:r>
            <a:r>
              <a:rPr lang="en-US" sz="1600" b="0" baseline="-25000" dirty="0" err="1"/>
              <a:t>f</a:t>
            </a:r>
            <a:r>
              <a:rPr lang="en-US" sz="1600" b="0" dirty="0"/>
              <a:t>.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Larger change at the equivalence point.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endParaRPr lang="en-US" sz="1400" dirty="0">
              <a:solidFill>
                <a:schemeClr val="accent2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u="sng" dirty="0">
                <a:solidFill>
                  <a:srgbClr val="CC3300"/>
                </a:solidFill>
              </a:rPr>
              <a:t>Exception:</a:t>
            </a:r>
            <a:r>
              <a:rPr lang="en-US" sz="1600" b="0" dirty="0">
                <a:solidFill>
                  <a:srgbClr val="CC3300"/>
                </a:solidFill>
              </a:rPr>
              <a:t> </a:t>
            </a:r>
            <a:r>
              <a:rPr lang="en-US" sz="1600" b="0" dirty="0"/>
              <a:t>If </a:t>
            </a:r>
            <a:r>
              <a:rPr lang="en-US" sz="1600" b="0" dirty="0" err="1"/>
              <a:t>M</a:t>
            </a:r>
            <a:r>
              <a:rPr lang="en-US" sz="1600" b="0" baseline="30000" dirty="0" err="1"/>
              <a:t>n</a:t>
            </a:r>
            <a:r>
              <a:rPr lang="en-US" sz="1600" b="0" baseline="30000" dirty="0"/>
              <a:t>+</a:t>
            </a:r>
            <a:r>
              <a:rPr lang="en-US" sz="1600" b="0" dirty="0"/>
              <a:t> reacts with OH</a:t>
            </a:r>
            <a:r>
              <a:rPr lang="en-US" sz="1600" b="0" baseline="30000" dirty="0"/>
              <a:t>-</a:t>
            </a:r>
            <a:r>
              <a:rPr lang="en-US" sz="1600" b="0" dirty="0"/>
              <a:t> to form an insoluble metal hydroxide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u="sng" dirty="0">
                <a:solidFill>
                  <a:srgbClr val="660066"/>
                </a:solidFill>
              </a:rPr>
              <a:t>Auxiliary </a:t>
            </a:r>
            <a:r>
              <a:rPr lang="en-US" sz="1600" b="0" u="sng" dirty="0" err="1">
                <a:solidFill>
                  <a:srgbClr val="660066"/>
                </a:solidFill>
              </a:rPr>
              <a:t>Complexing</a:t>
            </a:r>
            <a:r>
              <a:rPr lang="en-US" sz="1600" b="0" u="sng" dirty="0">
                <a:solidFill>
                  <a:srgbClr val="660066"/>
                </a:solidFill>
              </a:rPr>
              <a:t> Agents</a:t>
            </a:r>
            <a:r>
              <a:rPr lang="en-US" sz="1600" b="0" dirty="0"/>
              <a:t>: a </a:t>
            </a:r>
            <a:r>
              <a:rPr lang="en-US" sz="1600" b="0" dirty="0" err="1"/>
              <a:t>ligand</a:t>
            </a:r>
            <a:r>
              <a:rPr lang="en-US" sz="1600" b="0" dirty="0"/>
              <a:t> can be added that complexes with </a:t>
            </a:r>
            <a:r>
              <a:rPr lang="en-US" sz="1600" b="0" dirty="0" err="1"/>
              <a:t>M</a:t>
            </a:r>
            <a:r>
              <a:rPr lang="en-US" sz="1600" b="0" baseline="30000" dirty="0" err="1"/>
              <a:t>n</a:t>
            </a:r>
            <a:r>
              <a:rPr lang="en-US" sz="1600" b="0" baseline="30000" dirty="0"/>
              <a:t>+</a:t>
            </a:r>
            <a:r>
              <a:rPr lang="en-US" sz="1600" b="0" dirty="0"/>
              <a:t> strong enough </a:t>
            </a:r>
            <a:r>
              <a:rPr lang="en-US" sz="1600" dirty="0">
                <a:solidFill>
                  <a:srgbClr val="FF0000"/>
                </a:solidFill>
              </a:rPr>
              <a:t>to </a:t>
            </a:r>
            <a:r>
              <a:rPr lang="en-US" sz="1600" dirty="0"/>
              <a:t>prevent</a:t>
            </a:r>
            <a:r>
              <a:rPr lang="en-US" sz="1600" dirty="0">
                <a:solidFill>
                  <a:srgbClr val="FF0000"/>
                </a:solidFill>
              </a:rPr>
              <a:t> hydroxide formation</a:t>
            </a:r>
            <a:r>
              <a:rPr lang="en-US" sz="1600" b="0" dirty="0"/>
              <a:t>.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Ammonia, </a:t>
            </a:r>
            <a:r>
              <a:rPr lang="en-US" sz="1400" dirty="0" err="1">
                <a:solidFill>
                  <a:schemeClr val="accent2"/>
                </a:solidFill>
              </a:rPr>
              <a:t>tartrate</a:t>
            </a:r>
            <a:r>
              <a:rPr lang="en-US" sz="1400" dirty="0">
                <a:solidFill>
                  <a:schemeClr val="accent2"/>
                </a:solidFill>
              </a:rPr>
              <a:t>, citrate or </a:t>
            </a:r>
            <a:r>
              <a:rPr lang="en-US" sz="1400" dirty="0" err="1">
                <a:solidFill>
                  <a:schemeClr val="accent2"/>
                </a:solidFill>
              </a:rPr>
              <a:t>triethanolamine</a:t>
            </a:r>
            <a:endParaRPr lang="en-US" sz="1400" dirty="0">
              <a:solidFill>
                <a:schemeClr val="accent2"/>
              </a:solidFill>
            </a:endParaRP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i="1" dirty="0">
                <a:solidFill>
                  <a:schemeClr val="accent2"/>
                </a:solidFill>
              </a:rPr>
              <a:t>Binds metal </a:t>
            </a:r>
            <a:r>
              <a:rPr lang="en-US" sz="1400" dirty="0">
                <a:solidFill>
                  <a:srgbClr val="FF0000"/>
                </a:solidFill>
              </a:rPr>
              <a:t>weaker</a:t>
            </a:r>
            <a:r>
              <a:rPr lang="en-US" sz="1400" i="1" dirty="0">
                <a:solidFill>
                  <a:schemeClr val="accent2"/>
                </a:solidFill>
              </a:rPr>
              <a:t> than EDTA</a:t>
            </a:r>
          </a:p>
        </p:txBody>
      </p:sp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5440363" y="5813425"/>
          <a:ext cx="2019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218960" imgH="279360" progId="Equation.3">
                  <p:embed/>
                </p:oleObj>
              </mc:Choice>
              <mc:Fallback>
                <p:oleObj name="Equation" r:id="rId3" imgW="1218960" imgH="279360" progId="Equation.3">
                  <p:embed/>
                  <p:pic>
                    <p:nvPicPr>
                      <p:cNvPr id="4495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813425"/>
                        <a:ext cx="20193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4322763" y="4751388"/>
          <a:ext cx="38608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2463480" imgH="431640" progId="Equation.3">
                  <p:embed/>
                </p:oleObj>
              </mc:Choice>
              <mc:Fallback>
                <p:oleObj name="Equation" r:id="rId5" imgW="2463480" imgH="431640" progId="Equation.3">
                  <p:embed/>
                  <p:pic>
                    <p:nvPicPr>
                      <p:cNvPr id="449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4751388"/>
                        <a:ext cx="38608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133350" y="4854575"/>
            <a:ext cx="41163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Fraction of free metal ion (</a:t>
            </a:r>
            <a:r>
              <a:rPr lang="en-US" sz="1200">
                <a:latin typeface="Symbol" pitchFamily="18" charset="2"/>
              </a:rPr>
              <a:t>a</a:t>
            </a:r>
            <a:r>
              <a:rPr lang="en-US" sz="1200" baseline="-25000"/>
              <a:t>M</a:t>
            </a:r>
            <a:r>
              <a:rPr lang="en-US" sz="1200"/>
              <a:t>) depends on the equilibrium constants (</a:t>
            </a:r>
            <a:r>
              <a:rPr lang="en-US" sz="1200">
                <a:latin typeface="Symbol" pitchFamily="18" charset="2"/>
              </a:rPr>
              <a:t>b</a:t>
            </a:r>
            <a:r>
              <a:rPr lang="en-US" sz="1200"/>
              <a:t>) or cumulative formation constants:</a:t>
            </a:r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157163" y="5876925"/>
            <a:ext cx="411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Use a new conditional formation constant that incorporates the fraction of free metal: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/>
      <p:bldP spid="4495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Auxiliary </a:t>
            </a:r>
            <a:r>
              <a:rPr lang="en-US" sz="2000" b="0" i="1" dirty="0" err="1">
                <a:solidFill>
                  <a:schemeClr val="tx2"/>
                </a:solidFill>
              </a:rPr>
              <a:t>Complexing</a:t>
            </a:r>
            <a:r>
              <a:rPr lang="en-US" sz="2000" b="0" i="1" dirty="0">
                <a:solidFill>
                  <a:schemeClr val="tx2"/>
                </a:solidFill>
              </a:rPr>
              <a:t> Agents</a:t>
            </a:r>
          </a:p>
          <a:p>
            <a:pPr marL="457200" indent="-457200"/>
            <a:endParaRPr lang="en-US" sz="2000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2.)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Illustration: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Titration of Cu</a:t>
            </a:r>
            <a:r>
              <a:rPr lang="en-US" sz="1600" b="0" baseline="30000" dirty="0"/>
              <a:t>+2</a:t>
            </a:r>
            <a:r>
              <a:rPr lang="en-US" sz="1600" b="0" dirty="0"/>
              <a:t> (CuSO</a:t>
            </a:r>
            <a:r>
              <a:rPr lang="en-US" sz="1600" b="0" baseline="-25000" dirty="0"/>
              <a:t>4</a:t>
            </a:r>
            <a:r>
              <a:rPr lang="en-US" sz="1600" b="0" dirty="0"/>
              <a:t>) with EDTA</a:t>
            </a:r>
            <a:endParaRPr lang="en-US" sz="1400" baseline="30000" dirty="0">
              <a:solidFill>
                <a:schemeClr val="accent2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Addition of Ammonia Buffer results in a dark blue solution 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Cu(II)-ammonia complex is formed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Addition of </a:t>
            </a:r>
            <a:r>
              <a:rPr lang="en-US" sz="1600" dirty="0"/>
              <a:t>EDTA </a:t>
            </a:r>
            <a:r>
              <a:rPr lang="en-US" sz="1600" b="0" dirty="0">
                <a:solidFill>
                  <a:srgbClr val="FF0000"/>
                </a:solidFill>
              </a:rPr>
              <a:t>displaces</a:t>
            </a:r>
            <a:r>
              <a:rPr lang="en-US" sz="1600" b="0" dirty="0"/>
              <a:t> ammonia with corresponding color change</a:t>
            </a:r>
            <a:r>
              <a:rPr lang="en-US" sz="1400" dirty="0"/>
              <a:t> </a:t>
            </a:r>
          </a:p>
        </p:txBody>
      </p:sp>
      <p:pic>
        <p:nvPicPr>
          <p:cNvPr id="30724" name="Picture 6" descr="CP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3471863"/>
            <a:ext cx="44497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714625" y="3668713"/>
            <a:ext cx="90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CuSO</a:t>
            </a:r>
            <a:r>
              <a:rPr lang="en-US" baseline="-25000"/>
              <a:t>4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5383213" y="36703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Cu-EDTA</a:t>
            </a:r>
            <a:endParaRPr lang="en-US" baseline="-25000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795713" y="364966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Cu-ammonia</a:t>
            </a:r>
            <a:endParaRPr lang="en-US" baseline="-25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42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Metal Ion Indicators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1.)</a:t>
            </a:r>
            <a:r>
              <a:rPr lang="en-US" sz="1600" b="0" dirty="0"/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Determination of EDTA Titration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End Point 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Four Methods:</a:t>
            </a:r>
          </a:p>
          <a:p>
            <a:pPr marL="1828800" lvl="3" indent="-457200">
              <a:buClr>
                <a:srgbClr val="CC3300"/>
              </a:buClr>
              <a:buFont typeface="Wingdings" pitchFamily="2" charset="2"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Metal ion indicator</a:t>
            </a:r>
          </a:p>
          <a:p>
            <a:pPr marL="1828800" lvl="3" indent="-457200">
              <a:buClr>
                <a:srgbClr val="CC3300"/>
              </a:buClr>
              <a:buFont typeface="Wingdings" pitchFamily="2" charset="2"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Mercury electrode</a:t>
            </a:r>
          </a:p>
          <a:p>
            <a:pPr marL="1828800" lvl="3" indent="-457200">
              <a:buClr>
                <a:srgbClr val="CC3300"/>
              </a:buClr>
              <a:buFont typeface="Wingdings" pitchFamily="2" charset="2"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pH electrode</a:t>
            </a:r>
          </a:p>
          <a:p>
            <a:pPr marL="1828800" lvl="3" indent="-457200">
              <a:buClr>
                <a:srgbClr val="CC3300"/>
              </a:buClr>
              <a:buFont typeface="Wingdings" pitchFamily="2" charset="2"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Ion-selective electrode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endParaRPr lang="en-US" sz="1400" dirty="0">
              <a:solidFill>
                <a:schemeClr val="accent2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u="sng" dirty="0">
                <a:solidFill>
                  <a:srgbClr val="CC3300"/>
                </a:solidFill>
              </a:rPr>
              <a:t>Metal Ion Indicator:</a:t>
            </a:r>
            <a:r>
              <a:rPr lang="en-US" sz="1600" b="0" dirty="0">
                <a:solidFill>
                  <a:srgbClr val="CC3300"/>
                </a:solidFill>
              </a:rPr>
              <a:t> </a:t>
            </a:r>
            <a:r>
              <a:rPr lang="en-US" sz="1600" b="0" dirty="0"/>
              <a:t>a compound that changes color when it binds to a metal ion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Similar to pH indicator, which changes color with pH or as the compound binds H</a:t>
            </a:r>
            <a:r>
              <a:rPr lang="en-US" sz="1400" baseline="30000" dirty="0">
                <a:solidFill>
                  <a:schemeClr val="accent2"/>
                </a:solidFill>
              </a:rPr>
              <a:t>+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endParaRPr lang="en-US" sz="1400" baseline="30000" dirty="0">
              <a:solidFill>
                <a:schemeClr val="accent2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For an EDTA titration, the indicator must bind the metal ion less strongly than EDTA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Similar in concept to Auxiliary </a:t>
            </a:r>
            <a:r>
              <a:rPr lang="en-US" sz="1400" dirty="0" err="1">
                <a:solidFill>
                  <a:schemeClr val="accent2"/>
                </a:solidFill>
              </a:rPr>
              <a:t>Complexing</a:t>
            </a:r>
            <a:r>
              <a:rPr lang="en-US" sz="1400" dirty="0">
                <a:solidFill>
                  <a:schemeClr val="accent2"/>
                </a:solidFill>
              </a:rPr>
              <a:t> Agents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Needs to release metal ion to EDTA</a:t>
            </a:r>
            <a:r>
              <a:rPr lang="en-US" sz="1400" dirty="0"/>
              <a:t> </a:t>
            </a:r>
          </a:p>
        </p:txBody>
      </p:sp>
      <p:sp>
        <p:nvSpPr>
          <p:cNvPr id="31748" name="AutoShape 6"/>
          <p:cNvSpPr>
            <a:spLocks/>
          </p:cNvSpPr>
          <p:nvPr/>
        </p:nvSpPr>
        <p:spPr bwMode="auto">
          <a:xfrm>
            <a:off x="4313238" y="2571750"/>
            <a:ext cx="206375" cy="763588"/>
          </a:xfrm>
          <a:prstGeom prst="rightBrace">
            <a:avLst>
              <a:gd name="adj1" fmla="val 3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4675188" y="2757488"/>
            <a:ext cx="229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Potential Measurements</a:t>
            </a:r>
          </a:p>
        </p:txBody>
      </p:sp>
      <p:pic>
        <p:nvPicPr>
          <p:cNvPr id="31750" name="Picture 8" descr="reaction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9763" y="5803900"/>
            <a:ext cx="508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170238" y="62055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(red)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140200" y="621823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(colorless)</a:t>
            </a: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6389688" y="623093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(colorless)</a:t>
            </a: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7851775" y="62499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(blue)</a:t>
            </a:r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168275" y="5946775"/>
            <a:ext cx="2832100" cy="5175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End Point indicated by a color change from red to blue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6233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Metal Ion Indicators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2.)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Illustration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Titration of Mg</a:t>
            </a:r>
            <a:r>
              <a:rPr lang="en-US" sz="1600" b="0" baseline="30000" dirty="0"/>
              <a:t>2+</a:t>
            </a:r>
            <a:r>
              <a:rPr lang="en-US" sz="1600" b="0" dirty="0"/>
              <a:t> by EDTA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 err="1">
                <a:solidFill>
                  <a:srgbClr val="FF0000"/>
                </a:solidFill>
              </a:rPr>
              <a:t>Eriochrome</a:t>
            </a:r>
            <a:r>
              <a:rPr lang="en-US" sz="1400" dirty="0">
                <a:solidFill>
                  <a:srgbClr val="FF0000"/>
                </a:solidFill>
              </a:rPr>
              <a:t> Black T </a:t>
            </a:r>
            <a:r>
              <a:rPr lang="en-US" sz="1400" dirty="0">
                <a:solidFill>
                  <a:schemeClr val="accent2"/>
                </a:solidFill>
              </a:rPr>
              <a:t>Indicator</a:t>
            </a:r>
            <a:endParaRPr lang="en-US" sz="1400" baseline="30000" dirty="0">
              <a:solidFill>
                <a:schemeClr val="accent2"/>
              </a:solidFill>
            </a:endParaRPr>
          </a:p>
        </p:txBody>
      </p:sp>
      <p:pic>
        <p:nvPicPr>
          <p:cNvPr id="32772" name="Picture 6" descr="CP7"/>
          <p:cNvPicPr>
            <a:picLocks noChangeAspect="1" noChangeArrowheads="1"/>
          </p:cNvPicPr>
          <p:nvPr/>
        </p:nvPicPr>
        <p:blipFill>
          <a:blip r:embed="rId2"/>
          <a:srcRect b="54034"/>
          <a:stretch>
            <a:fillRect/>
          </a:stretch>
        </p:blipFill>
        <p:spPr bwMode="auto">
          <a:xfrm>
            <a:off x="1862138" y="3281363"/>
            <a:ext cx="47307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2808288" y="4195763"/>
            <a:ext cx="2763837" cy="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209925" y="38084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Addition of EDTA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2270125" y="5702300"/>
            <a:ext cx="3810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CCFFCC"/>
                </a:solidFill>
              </a:rPr>
              <a:t>Before                Near                   After </a:t>
            </a:r>
          </a:p>
          <a:p>
            <a:pPr algn="ctr"/>
            <a:r>
              <a:rPr lang="en-US" sz="1600">
                <a:solidFill>
                  <a:srgbClr val="CCFFCC"/>
                </a:solidFill>
              </a:rPr>
              <a:t>Equivalence point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25425" y="1277938"/>
            <a:ext cx="862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Metal Ion Indicators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3.)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Common Metal Ion Indicators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Most are pH indicators and can only be used over a given pH range</a:t>
            </a:r>
          </a:p>
        </p:txBody>
      </p:sp>
      <p:pic>
        <p:nvPicPr>
          <p:cNvPr id="33796" name="Picture 6" descr="edte17"/>
          <p:cNvPicPr>
            <a:picLocks noChangeAspect="1" noChangeArrowheads="1"/>
          </p:cNvPicPr>
          <p:nvPr/>
        </p:nvPicPr>
        <p:blipFill>
          <a:blip r:embed="rId2"/>
          <a:srcRect r="1274"/>
          <a:stretch>
            <a:fillRect/>
          </a:stretch>
        </p:blipFill>
        <p:spPr bwMode="auto">
          <a:xfrm>
            <a:off x="2273300" y="2552700"/>
            <a:ext cx="532447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5359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1.)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EDTA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 err="1"/>
              <a:t>E</a:t>
            </a:r>
            <a:r>
              <a:rPr lang="en-US" dirty="0" err="1"/>
              <a:t>thylene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dirty="0" err="1">
                <a:solidFill>
                  <a:srgbClr val="FF0000"/>
                </a:solidFill>
              </a:rPr>
              <a:t>iamine</a:t>
            </a:r>
            <a:r>
              <a:rPr lang="en-US" u="sng" dirty="0" err="1"/>
              <a:t>t</a:t>
            </a:r>
            <a:r>
              <a:rPr lang="en-US" dirty="0" err="1"/>
              <a:t>etra</a:t>
            </a:r>
            <a:r>
              <a:rPr lang="en-US" u="sng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cetic</a:t>
            </a:r>
            <a:r>
              <a:rPr lang="en-US" dirty="0">
                <a:solidFill>
                  <a:srgbClr val="FF0000"/>
                </a:solidFill>
              </a:rPr>
              <a:t> acid) </a:t>
            </a:r>
            <a:endParaRPr lang="en-US" baseline="-25000" dirty="0">
              <a:solidFill>
                <a:srgbClr val="FF00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One of the most common </a:t>
            </a:r>
            <a:r>
              <a:rPr lang="en-US" sz="1600" b="0" dirty="0">
                <a:solidFill>
                  <a:srgbClr val="FF0000"/>
                </a:solidFill>
              </a:rPr>
              <a:t>chelating agents </a:t>
            </a:r>
            <a:r>
              <a:rPr lang="en-US" sz="1600" b="0" dirty="0"/>
              <a:t>used for </a:t>
            </a:r>
            <a:r>
              <a:rPr lang="en-US" sz="1600" b="0" i="1" u="sng" dirty="0" err="1"/>
              <a:t>complexometric</a:t>
            </a:r>
            <a:r>
              <a:rPr lang="en-US" sz="1600" b="0" i="1" u="sng" dirty="0"/>
              <a:t> titrations</a:t>
            </a:r>
            <a:r>
              <a:rPr lang="en-US" sz="1600" b="0" dirty="0"/>
              <a:t> in analytical chemistry.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EDTA has </a:t>
            </a:r>
            <a:r>
              <a:rPr lang="en-US" sz="1600" b="0" i="1" u="sng" dirty="0">
                <a:solidFill>
                  <a:srgbClr val="CC3300"/>
                </a:solidFill>
              </a:rPr>
              <a:t>6</a:t>
            </a:r>
            <a:r>
              <a:rPr lang="en-US" sz="1600" b="0" dirty="0"/>
              <a:t> (</a:t>
            </a:r>
            <a:r>
              <a:rPr lang="en-US" sz="1600" b="0" dirty="0" err="1">
                <a:solidFill>
                  <a:schemeClr val="accent2"/>
                </a:solidFill>
              </a:rPr>
              <a:t>nitrogens</a:t>
            </a:r>
            <a:r>
              <a:rPr lang="en-US" sz="1600" b="0" dirty="0">
                <a:solidFill>
                  <a:schemeClr val="accent2"/>
                </a:solidFill>
              </a:rPr>
              <a:t> </a:t>
            </a:r>
            <a:r>
              <a:rPr lang="en-US" sz="1600" b="0" dirty="0"/>
              <a:t>&amp; </a:t>
            </a:r>
            <a:r>
              <a:rPr lang="en-US" sz="1600" b="0" dirty="0" err="1">
                <a:solidFill>
                  <a:schemeClr val="accent2"/>
                </a:solidFill>
              </a:rPr>
              <a:t>oxygens</a:t>
            </a:r>
            <a:r>
              <a:rPr lang="en-US" sz="1600" b="0" dirty="0"/>
              <a:t> )in its structure giving it </a:t>
            </a:r>
            <a:r>
              <a:rPr lang="en-US" sz="1600" b="0" i="1" u="sng" dirty="0">
                <a:solidFill>
                  <a:srgbClr val="FF0000"/>
                </a:solidFill>
              </a:rPr>
              <a:t>6</a:t>
            </a:r>
            <a:r>
              <a:rPr lang="en-US" sz="1600" b="0" dirty="0">
                <a:solidFill>
                  <a:srgbClr val="FF0000"/>
                </a:solidFill>
              </a:rPr>
              <a:t> free electron pairs</a:t>
            </a:r>
            <a:r>
              <a:rPr lang="en-US" sz="1600" b="0" dirty="0"/>
              <a:t> that it can donate to metal ions.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High </a:t>
            </a:r>
            <a:r>
              <a:rPr lang="en-US" sz="1400" dirty="0" err="1">
                <a:solidFill>
                  <a:schemeClr val="accent2"/>
                </a:solidFill>
              </a:rPr>
              <a:t>K</a:t>
            </a:r>
            <a:r>
              <a:rPr lang="en-US" sz="1400" baseline="-25000" dirty="0" err="1">
                <a:solidFill>
                  <a:schemeClr val="accent2"/>
                </a:solidFill>
              </a:rPr>
              <a:t>f</a:t>
            </a:r>
            <a:r>
              <a:rPr lang="en-US" sz="1400" dirty="0">
                <a:solidFill>
                  <a:schemeClr val="accent2"/>
                </a:solidFill>
              </a:rPr>
              <a:t> values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i="1" u="sng" dirty="0">
                <a:solidFill>
                  <a:srgbClr val="CC3300"/>
                </a:solidFill>
              </a:rPr>
              <a:t>6</a:t>
            </a:r>
            <a:r>
              <a:rPr lang="en-US" sz="1400" dirty="0">
                <a:solidFill>
                  <a:schemeClr val="accent2"/>
                </a:solidFill>
              </a:rPr>
              <a:t> acid-base sites in its structure</a:t>
            </a:r>
          </a:p>
        </p:txBody>
      </p:sp>
      <p:pic>
        <p:nvPicPr>
          <p:cNvPr id="23556" name="Picture 6" descr="edt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4319588"/>
            <a:ext cx="81280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5359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2.)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Acid-Base Forms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EDTA exists in up to </a:t>
            </a:r>
            <a:r>
              <a:rPr lang="en-US" sz="1600" b="0" i="1" u="sng" dirty="0">
                <a:solidFill>
                  <a:srgbClr val="FF0000"/>
                </a:solidFill>
              </a:rPr>
              <a:t>7</a:t>
            </a:r>
            <a:r>
              <a:rPr lang="en-US" sz="1600" b="0" dirty="0">
                <a:solidFill>
                  <a:srgbClr val="FF0000"/>
                </a:solidFill>
              </a:rPr>
              <a:t> different acid-base forms </a:t>
            </a:r>
            <a:r>
              <a:rPr lang="en-US" sz="1600" b="0" dirty="0"/>
              <a:t>depending on the solution </a:t>
            </a:r>
            <a:r>
              <a:rPr lang="en-US" sz="1600" b="0" dirty="0" err="1"/>
              <a:t>pH.</a:t>
            </a: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The most basic form (</a:t>
            </a:r>
            <a:r>
              <a:rPr lang="en-US" sz="1600" dirty="0">
                <a:solidFill>
                  <a:srgbClr val="0066FF"/>
                </a:solidFill>
              </a:rPr>
              <a:t>Y</a:t>
            </a:r>
            <a:r>
              <a:rPr lang="en-US" sz="1600" baseline="30000" dirty="0">
                <a:solidFill>
                  <a:srgbClr val="0066FF"/>
                </a:solidFill>
              </a:rPr>
              <a:t>4-</a:t>
            </a:r>
            <a:r>
              <a:rPr lang="en-US" sz="1600" b="0" dirty="0"/>
              <a:t>) is the one which primarily reacts with metal ions.</a:t>
            </a:r>
          </a:p>
        </p:txBody>
      </p:sp>
      <p:pic>
        <p:nvPicPr>
          <p:cNvPr id="24580" name="Picture 6" descr="edt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3662363"/>
            <a:ext cx="49276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edte2"/>
          <p:cNvPicPr>
            <a:picLocks noChangeAspect="1" noChangeArrowheads="1"/>
          </p:cNvPicPr>
          <p:nvPr/>
        </p:nvPicPr>
        <p:blipFill>
          <a:blip r:embed="rId3"/>
          <a:srcRect l="48547" t="6364" r="5075" b="21216"/>
          <a:stretch>
            <a:fillRect/>
          </a:stretch>
        </p:blipFill>
        <p:spPr bwMode="auto">
          <a:xfrm>
            <a:off x="5983288" y="3937000"/>
            <a:ext cx="268763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673850" y="6230938"/>
            <a:ext cx="1562100" cy="2746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660066"/>
                </a:solidFill>
              </a:rPr>
              <a:t>EDTA-Mn Complex</a:t>
            </a:r>
            <a:endParaRPr lang="en-US" sz="1200" baseline="30000">
              <a:solidFill>
                <a:srgbClr val="660066"/>
              </a:solidFill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3829050" y="3313113"/>
            <a:ext cx="581025" cy="59213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pic>
        <p:nvPicPr>
          <p:cNvPr id="8" name="Picture 40" descr="edte2">
            <a:extLst>
              <a:ext uri="{FF2B5EF4-FFF2-40B4-BE49-F238E27FC236}">
                <a16:creationId xmlns:a16="http://schemas.microsoft.com/office/drawing/2014/main" xmlns="" id="{C19F7BBB-03EA-4BE8-B895-598576E7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8547" t="82744" r="5075" b="8487"/>
          <a:stretch>
            <a:fillRect/>
          </a:stretch>
        </p:blipFill>
        <p:spPr bwMode="auto">
          <a:xfrm>
            <a:off x="6467475" y="3602037"/>
            <a:ext cx="22891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5359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Acid-Base Forms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Fraction (</a:t>
            </a:r>
            <a:r>
              <a:rPr lang="en-US" sz="1600" b="0">
                <a:latin typeface="Symbol" pitchFamily="18" charset="2"/>
              </a:rPr>
              <a:t>a</a:t>
            </a:r>
            <a:r>
              <a:rPr lang="en-US" sz="1600" b="0"/>
              <a:t>) of the most basic form of EDTA (Y</a:t>
            </a:r>
            <a:r>
              <a:rPr lang="en-US" sz="1600" b="0" baseline="30000"/>
              <a:t>4-</a:t>
            </a:r>
            <a:r>
              <a:rPr lang="en-US" sz="1600" b="0"/>
              <a:t>) is defined by the H</a:t>
            </a:r>
            <a:r>
              <a:rPr lang="en-US" sz="1600" b="0" baseline="30000"/>
              <a:t>+</a:t>
            </a:r>
            <a:r>
              <a:rPr lang="en-US" sz="1600" b="0"/>
              <a:t> concentration and acid-base equilibrium constants</a:t>
            </a:r>
          </a:p>
        </p:txBody>
      </p:sp>
      <p:pic>
        <p:nvPicPr>
          <p:cNvPr id="1030" name="Picture 6" descr="edt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3625850"/>
            <a:ext cx="23368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42875" y="4079875"/>
          <a:ext cx="62706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4698720" imgH="1130040" progId="Equation.3">
                  <p:embed/>
                </p:oleObj>
              </mc:Choice>
              <mc:Fallback>
                <p:oleObj name="Equation" r:id="rId4" imgW="4698720" imgH="1130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079875"/>
                        <a:ext cx="6270625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55575" y="3703638"/>
            <a:ext cx="356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Fraction (</a:t>
            </a:r>
            <a:r>
              <a:rPr lang="en-US" sz="1600" b="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600" b="0" dirty="0">
                <a:solidFill>
                  <a:srgbClr val="FF0000"/>
                </a:solidFill>
              </a:rPr>
              <a:t>)</a:t>
            </a:r>
            <a:r>
              <a:rPr lang="en-US" sz="1600" b="0" dirty="0">
                <a:solidFill>
                  <a:schemeClr val="accent2"/>
                </a:solidFill>
              </a:rPr>
              <a:t> of EDTA in the form Y</a:t>
            </a:r>
            <a:r>
              <a:rPr lang="en-US" sz="1600" b="0" baseline="30000" dirty="0">
                <a:solidFill>
                  <a:schemeClr val="accent2"/>
                </a:solidFill>
              </a:rPr>
              <a:t>4-  </a:t>
            </a:r>
            <a:r>
              <a:rPr lang="en-US" sz="1600" b="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100013" y="5792788"/>
            <a:ext cx="6511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C3300"/>
                </a:solidFill>
              </a:rPr>
              <a:t>where [EDTA] is the </a:t>
            </a:r>
            <a:r>
              <a:rPr lang="en-US" sz="1400" dirty="0"/>
              <a:t>total</a:t>
            </a:r>
            <a:r>
              <a:rPr lang="en-US" sz="1400" dirty="0">
                <a:solidFill>
                  <a:srgbClr val="CC3300"/>
                </a:solidFill>
              </a:rPr>
              <a:t> concentration of all free EDTA species in solution</a:t>
            </a: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188913" y="2897188"/>
          <a:ext cx="84931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7353000" imgH="431640" progId="Equation.3">
                  <p:embed/>
                </p:oleObj>
              </mc:Choice>
              <mc:Fallback>
                <p:oleObj name="Equation" r:id="rId6" imgW="73530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2897188"/>
                        <a:ext cx="84931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724650" y="3584575"/>
            <a:ext cx="2279650" cy="3195638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1714500" y="6357938"/>
            <a:ext cx="4256293" cy="33855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600" baseline="-25000" dirty="0">
                <a:solidFill>
                  <a:srgbClr val="FF0000"/>
                </a:solidFill>
              </a:rPr>
              <a:t>Y4-</a:t>
            </a:r>
            <a:r>
              <a:rPr lang="en-US" sz="1600" dirty="0">
                <a:solidFill>
                  <a:srgbClr val="FF0000"/>
                </a:solidFill>
              </a:rPr>
              <a:t> is depended on the </a:t>
            </a:r>
            <a:r>
              <a:rPr lang="en-US" sz="1600" i="1" dirty="0"/>
              <a:t>pH</a:t>
            </a:r>
            <a:r>
              <a:rPr lang="en-US" sz="1600" i="1" dirty="0">
                <a:solidFill>
                  <a:srgbClr val="FF0000"/>
                </a:solidFill>
              </a:rPr>
              <a:t> of the solution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5359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3.)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EDTA Complexes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The basic form of EDTA (Y</a:t>
            </a:r>
            <a:r>
              <a:rPr lang="en-US" sz="1600" b="0" baseline="30000" dirty="0"/>
              <a:t>4-</a:t>
            </a:r>
            <a:r>
              <a:rPr lang="en-US" sz="1600" b="0" dirty="0"/>
              <a:t>) reacts with most metal ions to form</a:t>
            </a:r>
          </a:p>
          <a:p>
            <a:pPr lvl="2">
              <a:buClr>
                <a:srgbClr val="CC3300"/>
              </a:buClr>
              <a:buSzPct val="60000"/>
            </a:pPr>
            <a:r>
              <a:rPr lang="en-US" sz="1600" b="0" dirty="0"/>
              <a:t>        a </a:t>
            </a:r>
            <a:r>
              <a:rPr lang="en-US" sz="1600" dirty="0"/>
              <a:t>1:1 </a:t>
            </a:r>
            <a:r>
              <a:rPr lang="en-US" sz="1600" b="0" dirty="0"/>
              <a:t>complex.</a:t>
            </a:r>
          </a:p>
          <a:p>
            <a:pPr marL="1828800" lvl="3" indent="-457200"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Other forms of EDTA will also chelate metal ions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i="1" u="sng" dirty="0">
                <a:solidFill>
                  <a:schemeClr val="accent2"/>
                </a:solidFill>
              </a:rPr>
              <a:t>Recall:</a:t>
            </a:r>
            <a:r>
              <a:rPr lang="en-US" sz="1600" b="0" dirty="0"/>
              <a:t> the concentration of Y</a:t>
            </a:r>
            <a:r>
              <a:rPr lang="en-US" sz="1600" b="0" baseline="30000" dirty="0"/>
              <a:t>4-</a:t>
            </a:r>
            <a:r>
              <a:rPr lang="en-US" sz="1600" b="0" dirty="0"/>
              <a:t> and the total concentration of EDTA is solution [EDTA] are related as follows:</a:t>
            </a:r>
            <a:endParaRPr lang="en-US" sz="1600" b="0" u="sng" dirty="0"/>
          </a:p>
        </p:txBody>
      </p:sp>
      <p:pic>
        <p:nvPicPr>
          <p:cNvPr id="2054" name="Picture 6" descr="reaction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863" y="3343275"/>
            <a:ext cx="3733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956300" y="3132138"/>
          <a:ext cx="20796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130040" imgH="457200" progId="Equation.3">
                  <p:embed/>
                </p:oleObj>
              </mc:Choice>
              <mc:Fallback>
                <p:oleObj name="Equation" r:id="rId4" imgW="11300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3132138"/>
                        <a:ext cx="20796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546225" y="4102100"/>
            <a:ext cx="6634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u="sng" dirty="0">
                <a:solidFill>
                  <a:srgbClr val="CC3300"/>
                </a:solidFill>
              </a:rPr>
              <a:t>Note:</a:t>
            </a:r>
            <a:r>
              <a:rPr lang="en-US" sz="1600" b="0" dirty="0">
                <a:solidFill>
                  <a:srgbClr val="CC3300"/>
                </a:solidFill>
              </a:rPr>
              <a:t> This reaction </a:t>
            </a:r>
            <a:r>
              <a:rPr lang="en-US" sz="1600" dirty="0"/>
              <a:t>only</a:t>
            </a:r>
            <a:r>
              <a:rPr lang="en-US" sz="1600" b="0" dirty="0">
                <a:solidFill>
                  <a:srgbClr val="CC3300"/>
                </a:solidFill>
              </a:rPr>
              <a:t> involves Y</a:t>
            </a:r>
            <a:r>
              <a:rPr lang="en-US" sz="1600" b="0" baseline="30000" dirty="0">
                <a:solidFill>
                  <a:srgbClr val="CC3300"/>
                </a:solidFill>
              </a:rPr>
              <a:t>4-</a:t>
            </a:r>
            <a:r>
              <a:rPr lang="en-US" sz="1600" b="0" dirty="0">
                <a:solidFill>
                  <a:srgbClr val="CC3300"/>
                </a:solidFill>
              </a:rPr>
              <a:t>, but </a:t>
            </a:r>
            <a:r>
              <a:rPr lang="en-US" sz="1600" dirty="0"/>
              <a:t>not</a:t>
            </a:r>
            <a:r>
              <a:rPr lang="en-US" sz="1600" dirty="0">
                <a:solidFill>
                  <a:srgbClr val="FF0000"/>
                </a:solidFill>
              </a:rPr>
              <a:t> the other forms of EDTA</a:t>
            </a: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3405188" y="5462588"/>
          <a:ext cx="2773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1346040" imgH="279360" progId="Equation.3">
                  <p:embed/>
                </p:oleObj>
              </mc:Choice>
              <mc:Fallback>
                <p:oleObj name="Equation" r:id="rId6" imgW="13460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462588"/>
                        <a:ext cx="277336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38325" y="6130925"/>
            <a:ext cx="290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CC3300"/>
                </a:solidFill>
              </a:rPr>
              <a:t>where </a:t>
            </a:r>
            <a:r>
              <a:rPr lang="en-US" sz="1600" dirty="0">
                <a:latin typeface="Symbol" pitchFamily="18" charset="2"/>
              </a:rPr>
              <a:t>a</a:t>
            </a:r>
            <a:r>
              <a:rPr lang="en-US" sz="1600" baseline="-25000" dirty="0"/>
              <a:t>Y4</a:t>
            </a:r>
            <a:r>
              <a:rPr lang="en-US" sz="1600" b="0" baseline="-25000" dirty="0"/>
              <a:t>-</a:t>
            </a:r>
            <a:r>
              <a:rPr lang="en-US" sz="1600" b="0" dirty="0">
                <a:solidFill>
                  <a:srgbClr val="CC3300"/>
                </a:solidFill>
              </a:rPr>
              <a:t>is dependent on pH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5603" name="Picture 6" descr="edte12"/>
          <p:cNvPicPr>
            <a:picLocks noChangeAspect="1" noChangeArrowheads="1"/>
          </p:cNvPicPr>
          <p:nvPr/>
        </p:nvPicPr>
        <p:blipFill>
          <a:blip r:embed="rId2"/>
          <a:srcRect b="18361"/>
          <a:stretch>
            <a:fillRect/>
          </a:stretch>
        </p:blipFill>
        <p:spPr bwMode="auto">
          <a:xfrm>
            <a:off x="904875" y="2930525"/>
            <a:ext cx="7445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25425" y="1389063"/>
            <a:ext cx="85359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3.)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EDTA Complexes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The basic form of EDTA (Y</a:t>
            </a:r>
            <a:r>
              <a:rPr lang="en-US" sz="1600" b="0" baseline="30000" dirty="0"/>
              <a:t>4-</a:t>
            </a:r>
            <a:r>
              <a:rPr lang="en-US" sz="1600" b="0" dirty="0"/>
              <a:t>) reacts with most metal ions to </a:t>
            </a:r>
            <a:r>
              <a:rPr lang="en-US" sz="1600" dirty="0">
                <a:solidFill>
                  <a:srgbClr val="FF0000"/>
                </a:solidFill>
              </a:rPr>
              <a:t>form</a:t>
            </a:r>
          </a:p>
          <a:p>
            <a:pPr marL="1371600" lvl="2" indent="-457200">
              <a:buClr>
                <a:srgbClr val="CC3300"/>
              </a:buClr>
              <a:buSzPct val="60000"/>
            </a:pPr>
            <a:r>
              <a:rPr lang="en-US" sz="1600" dirty="0">
                <a:solidFill>
                  <a:srgbClr val="FF0000"/>
                </a:solidFill>
              </a:rPr>
              <a:t>          1:1 complex.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5359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 dirty="0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/>
            <a:r>
              <a:rPr lang="en-US" b="0" dirty="0"/>
              <a:t>3.)</a:t>
            </a:r>
            <a:r>
              <a:rPr lang="en-US" sz="1600" b="0" dirty="0"/>
              <a:t>	</a:t>
            </a:r>
            <a:r>
              <a:rPr lang="en-US" b="0" dirty="0">
                <a:solidFill>
                  <a:srgbClr val="CC3300"/>
                </a:solidFill>
              </a:rPr>
              <a:t>EDTA Complexes </a:t>
            </a:r>
            <a:endParaRPr lang="en-US" b="0" baseline="-25000" dirty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Substitute [Y</a:t>
            </a:r>
            <a:r>
              <a:rPr lang="en-US" sz="1600" b="0" baseline="30000" dirty="0"/>
              <a:t>4-</a:t>
            </a:r>
            <a:r>
              <a:rPr lang="en-US" sz="1600" b="0" dirty="0"/>
              <a:t>] into </a:t>
            </a:r>
            <a:r>
              <a:rPr lang="en-US" sz="1600" b="0" i="1" dirty="0" err="1"/>
              <a:t>K</a:t>
            </a:r>
            <a:r>
              <a:rPr lang="en-US" sz="1600" b="0" baseline="-25000" dirty="0" err="1"/>
              <a:t>f</a:t>
            </a:r>
            <a:r>
              <a:rPr lang="en-US" sz="1600" b="0" dirty="0"/>
              <a:t> equation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dirty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dirty="0"/>
              <a:t>If </a:t>
            </a:r>
            <a:r>
              <a:rPr lang="en-US" sz="1600" dirty="0"/>
              <a:t>pH</a:t>
            </a:r>
            <a:r>
              <a:rPr lang="en-US" sz="1600" dirty="0">
                <a:solidFill>
                  <a:srgbClr val="FF0000"/>
                </a:solidFill>
              </a:rPr>
              <a:t> is fixed </a:t>
            </a:r>
            <a:r>
              <a:rPr lang="en-US" sz="1600" b="0" dirty="0"/>
              <a:t>by a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sz="1600" b="0" dirty="0"/>
              <a:t>, then </a:t>
            </a:r>
            <a:r>
              <a:rPr lang="en-US" sz="1600" dirty="0">
                <a:solidFill>
                  <a:srgbClr val="0066FF"/>
                </a:solidFill>
                <a:latin typeface="Symbol" pitchFamily="18" charset="2"/>
              </a:rPr>
              <a:t>a</a:t>
            </a:r>
            <a:r>
              <a:rPr lang="en-US" sz="1600" baseline="-25000" dirty="0">
                <a:solidFill>
                  <a:srgbClr val="0066FF"/>
                </a:solidFill>
              </a:rPr>
              <a:t>Y4-</a:t>
            </a:r>
            <a:r>
              <a:rPr lang="en-US" sz="1600" b="0" dirty="0"/>
              <a:t> is a </a:t>
            </a:r>
            <a:r>
              <a:rPr lang="en-US" sz="1600" dirty="0">
                <a:solidFill>
                  <a:srgbClr val="0066FF"/>
                </a:solidFill>
              </a:rPr>
              <a:t>constant</a:t>
            </a:r>
            <a:r>
              <a:rPr lang="en-US" sz="1600" b="0" dirty="0"/>
              <a:t> that can be combined with </a:t>
            </a:r>
            <a:r>
              <a:rPr lang="en-US" sz="1600" b="0" i="1" dirty="0" err="1"/>
              <a:t>K</a:t>
            </a:r>
            <a:r>
              <a:rPr lang="en-US" sz="1600" b="0" baseline="-25000" dirty="0" err="1"/>
              <a:t>f</a:t>
            </a:r>
            <a:endParaRPr lang="en-US" sz="1600" b="0" baseline="-25000" dirty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816600" y="2560638"/>
          <a:ext cx="20796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3" imgW="1130040" imgH="457200" progId="Equation.3">
                  <p:embed/>
                </p:oleObj>
              </mc:Choice>
              <mc:Fallback>
                <p:oleObj name="Equation" r:id="rId3" imgW="113004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560638"/>
                        <a:ext cx="20796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877888" y="2700338"/>
          <a:ext cx="23320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5" imgW="1346040" imgH="279360" progId="Equation.3">
                  <p:embed/>
                </p:oleObj>
              </mc:Choice>
              <mc:Fallback>
                <p:oleObj name="Equation" r:id="rId5" imgW="134604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2700338"/>
                        <a:ext cx="23320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378075" y="3292475"/>
            <a:ext cx="784225" cy="6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754688" y="3303588"/>
            <a:ext cx="495300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3219450" y="3721100"/>
          <a:ext cx="27797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7" imgW="1511280" imgH="495000" progId="Equation.3">
                  <p:embed/>
                </p:oleObj>
              </mc:Choice>
              <mc:Fallback>
                <p:oleObj name="Equation" r:id="rId7" imgW="151128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3721100"/>
                        <a:ext cx="277971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6270625" y="3727450"/>
            <a:ext cx="2700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CC3300"/>
                </a:solidFill>
              </a:rPr>
              <a:t>where </a:t>
            </a:r>
            <a:r>
              <a:rPr lang="en-US" sz="1400" dirty="0"/>
              <a:t>[EDTA] </a:t>
            </a:r>
            <a:r>
              <a:rPr lang="en-US" sz="1400" dirty="0">
                <a:solidFill>
                  <a:srgbClr val="CC3300"/>
                </a:solidFill>
              </a:rPr>
              <a:t>is the </a:t>
            </a:r>
            <a:r>
              <a:rPr lang="en-US" sz="1400" dirty="0"/>
              <a:t>total</a:t>
            </a:r>
            <a:r>
              <a:rPr lang="en-US" sz="1400" dirty="0">
                <a:solidFill>
                  <a:srgbClr val="CC3300"/>
                </a:solidFill>
              </a:rPr>
              <a:t> concentration of EDTA added to the solution </a:t>
            </a:r>
            <a:r>
              <a:rPr lang="en-US" sz="1400" dirty="0"/>
              <a:t>not</a:t>
            </a:r>
            <a:r>
              <a:rPr lang="en-US" sz="1400" dirty="0">
                <a:solidFill>
                  <a:srgbClr val="CC3300"/>
                </a:solidFill>
              </a:rPr>
              <a:t> bound to </a:t>
            </a:r>
            <a:r>
              <a:rPr lang="en-US" sz="1400" dirty="0"/>
              <a:t>metal ions</a:t>
            </a:r>
          </a:p>
        </p:txBody>
      </p:sp>
      <p:graphicFrame>
        <p:nvGraphicFramePr>
          <p:cNvPr id="3077" name="Object 12"/>
          <p:cNvGraphicFramePr>
            <a:graphicFrameLocks noChangeAspect="1"/>
          </p:cNvGraphicFramePr>
          <p:nvPr/>
        </p:nvGraphicFramePr>
        <p:xfrm>
          <a:off x="4802188" y="5468938"/>
          <a:ext cx="34353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9" imgW="1866600" imgH="444240" progId="Equation.3">
                  <p:embed/>
                </p:oleObj>
              </mc:Choice>
              <mc:Fallback>
                <p:oleObj name="Equation" r:id="rId9" imgW="186660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5468938"/>
                        <a:ext cx="3435350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258762" y="5688013"/>
            <a:ext cx="4715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Conditional formation constant</a:t>
            </a:r>
            <a:r>
              <a:rPr lang="en-US" sz="1600" b="0" dirty="0">
                <a:solidFill>
                  <a:srgbClr val="CC3300"/>
                </a:solidFill>
              </a:rPr>
              <a:t>:</a:t>
            </a:r>
            <a:r>
              <a:rPr lang="ar-IQ" sz="1600" b="0" dirty="0">
                <a:solidFill>
                  <a:srgbClr val="CC3300"/>
                </a:solidFill>
              </a:rPr>
              <a:t>ثابت التكوين الشرطي </a:t>
            </a:r>
            <a:endParaRPr lang="en-US" sz="1600" b="0" dirty="0">
              <a:solidFill>
                <a:srgbClr val="CC3300"/>
              </a:solidFill>
            </a:endParaRPr>
          </a:p>
          <a:p>
            <a:pPr algn="ctr"/>
            <a:r>
              <a:rPr lang="en-US" sz="1600" b="0" dirty="0">
                <a:solidFill>
                  <a:srgbClr val="CC3300"/>
                </a:solidFill>
              </a:rPr>
              <a:t>(</a:t>
            </a:r>
            <a:r>
              <a:rPr lang="en-US" sz="1600" b="0" i="1" dirty="0"/>
              <a:t>at a given pH</a:t>
            </a:r>
            <a:r>
              <a:rPr lang="en-US" sz="1600" b="0" dirty="0">
                <a:solidFill>
                  <a:srgbClr val="CC33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EDTA 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5425" y="1389063"/>
            <a:ext cx="853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EDTA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3.)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EDTA Complexes </a:t>
            </a:r>
            <a:endParaRPr lang="en-US" b="0" baseline="-2500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Assumes the uncomplexed EDTA were all in one form </a:t>
            </a:r>
            <a:endParaRPr lang="en-US" sz="1600" b="0" baseline="-25000"/>
          </a:p>
        </p:txBody>
      </p:sp>
      <p:pic>
        <p:nvPicPr>
          <p:cNvPr id="4101" name="Picture 6" descr="reaction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2725738"/>
            <a:ext cx="40687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930900" y="2657475"/>
          <a:ext cx="1495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812520" imgH="279360" progId="Equation.3">
                  <p:embed/>
                </p:oleObj>
              </mc:Choice>
              <mc:Fallback>
                <p:oleObj name="Equation" r:id="rId4" imgW="81252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2657475"/>
                        <a:ext cx="1495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700213" y="3395663"/>
            <a:ext cx="425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rgbClr val="CC3300"/>
                </a:solidFill>
              </a:rPr>
              <a:t>at any </a:t>
            </a:r>
            <a:r>
              <a:rPr lang="en-US" sz="1600" dirty="0"/>
              <a:t>pH</a:t>
            </a:r>
            <a:r>
              <a:rPr lang="en-US" sz="1600" b="0" dirty="0">
                <a:solidFill>
                  <a:srgbClr val="CC3300"/>
                </a:solidFill>
              </a:rPr>
              <a:t>, we can find </a:t>
            </a:r>
            <a:r>
              <a:rPr lang="en-US" sz="1600" b="0" dirty="0">
                <a:solidFill>
                  <a:srgbClr val="CC3300"/>
                </a:solidFill>
                <a:latin typeface="Symbol" pitchFamily="18" charset="2"/>
              </a:rPr>
              <a:t>a</a:t>
            </a:r>
            <a:r>
              <a:rPr lang="en-US" sz="1600" b="0" baseline="-25000" dirty="0">
                <a:solidFill>
                  <a:srgbClr val="CC3300"/>
                </a:solidFill>
              </a:rPr>
              <a:t>Y4-</a:t>
            </a:r>
            <a:r>
              <a:rPr lang="en-US" sz="1600" b="0" dirty="0">
                <a:solidFill>
                  <a:srgbClr val="CC3300"/>
                </a:solidFill>
              </a:rPr>
              <a:t> and evaluate </a:t>
            </a:r>
            <a:r>
              <a:rPr lang="en-US" sz="1600" b="0" i="1" dirty="0" err="1">
                <a:solidFill>
                  <a:srgbClr val="CC3300"/>
                </a:solidFill>
              </a:rPr>
              <a:t>K</a:t>
            </a:r>
            <a:r>
              <a:rPr lang="en-US" sz="1600" b="0" baseline="-25000" dirty="0" err="1">
                <a:solidFill>
                  <a:srgbClr val="CC3300"/>
                </a:solidFill>
              </a:rPr>
              <a:t>f</a:t>
            </a:r>
            <a:r>
              <a:rPr lang="en-US" sz="1600" b="0" dirty="0">
                <a:solidFill>
                  <a:srgbClr val="CC3300"/>
                </a:solidFill>
              </a:rPr>
              <a:t>’</a:t>
            </a:r>
          </a:p>
        </p:txBody>
      </p:sp>
      <p:pic>
        <p:nvPicPr>
          <p:cNvPr id="4103" name="Picture 9" descr="edt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9792" y="3171774"/>
            <a:ext cx="23368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74987</TotalTime>
  <Words>655</Words>
  <Application>Microsoft Office PowerPoint</Application>
  <PresentationFormat>On-screen Show (4:3)</PresentationFormat>
  <Paragraphs>273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Complexometric  Titrations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Powers</dc:creator>
  <cp:lastModifiedBy>DR.Ahmed Saker 2o1O</cp:lastModifiedBy>
  <cp:revision>948</cp:revision>
  <dcterms:created xsi:type="dcterms:W3CDTF">2003-11-18T18:19:05Z</dcterms:created>
  <dcterms:modified xsi:type="dcterms:W3CDTF">2022-01-07T14:39:12Z</dcterms:modified>
</cp:coreProperties>
</file>